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9" r:id="rId4"/>
    <p:sldId id="261" r:id="rId5"/>
    <p:sldId id="262" r:id="rId6"/>
    <p:sldId id="263" r:id="rId7"/>
    <p:sldId id="266" r:id="rId8"/>
    <p:sldId id="264" r:id="rId9"/>
    <p:sldId id="265" r:id="rId10"/>
    <p:sldId id="267" r:id="rId11"/>
    <p:sldId id="260" r:id="rId12"/>
    <p:sldId id="268" r:id="rId13"/>
    <p:sldId id="270" r:id="rId14"/>
    <p:sldId id="269" r:id="rId15"/>
    <p:sldId id="271" r:id="rId16"/>
    <p:sldId id="272" r:id="rId17"/>
    <p:sldId id="273" r:id="rId18"/>
    <p:sldId id="274" r:id="rId19"/>
    <p:sldId id="275" r:id="rId20"/>
    <p:sldId id="276" r:id="rId21"/>
    <p:sldId id="278" r:id="rId22"/>
    <p:sldId id="277" r:id="rId23"/>
    <p:sldId id="279" r:id="rId24"/>
    <p:sldId id="280" r:id="rId25"/>
    <p:sldId id="281" r:id="rId26"/>
    <p:sldId id="282" r:id="rId27"/>
    <p:sldId id="283" r:id="rId28"/>
    <p:sldId id="284" r:id="rId29"/>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1386"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1D8BD707-D9CF-40AE-B4C6-C98DA3205C09}" type="datetimeFigureOut">
              <a:rPr lang="en-US" smtClean="0"/>
              <a:pPr/>
              <a:t>10/28/2019</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B6F15528-21DE-4FAA-801E-634DDDAF4B2B}" type="slidenum">
              <a:rPr lang="en-US" smtClean="0"/>
              <a:pPr/>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 y="1905000"/>
            <a:ext cx="9829800" cy="713308"/>
          </a:xfrm>
        </p:spPr>
        <p:txBody>
          <a:bodyPr>
            <a:normAutofit/>
          </a:bodyPr>
          <a:lstStyle/>
          <a:p>
            <a:r>
              <a:rPr lang="en-IN" sz="4000" dirty="0" smtClean="0">
                <a:latin typeface="Arial Black" pitchFamily="34" charset="0"/>
              </a:rPr>
              <a:t>FINAL CAPSTONE PROJECT</a:t>
            </a:r>
            <a:endParaRPr lang="en-IN" sz="4000" dirty="0">
              <a:latin typeface="Arial Black" pitchFamily="34" charset="0"/>
            </a:endParaRPr>
          </a:p>
        </p:txBody>
      </p:sp>
      <p:sp>
        <p:nvSpPr>
          <p:cNvPr id="3" name="Subtitle 2"/>
          <p:cNvSpPr>
            <a:spLocks noGrp="1"/>
          </p:cNvSpPr>
          <p:nvPr>
            <p:ph type="subTitle" idx="1"/>
          </p:nvPr>
        </p:nvSpPr>
        <p:spPr>
          <a:xfrm>
            <a:off x="1371600" y="3048000"/>
            <a:ext cx="6400800" cy="1473200"/>
          </a:xfrm>
        </p:spPr>
        <p:txBody>
          <a:bodyPr>
            <a:normAutofit/>
          </a:bodyPr>
          <a:lstStyle/>
          <a:p>
            <a:r>
              <a:rPr lang="en-IN" sz="3600" dirty="0" smtClean="0"/>
              <a:t>Top </a:t>
            </a:r>
            <a:r>
              <a:rPr lang="en-IN" sz="3600" smtClean="0"/>
              <a:t>and Safest sites </a:t>
            </a:r>
            <a:r>
              <a:rPr lang="en-IN" sz="3600" dirty="0" smtClean="0"/>
              <a:t>Recommendation in Chicago</a:t>
            </a:r>
            <a:endParaRPr lang="en-IN" sz="3600" dirty="0"/>
          </a:p>
        </p:txBody>
      </p:sp>
      <p:sp>
        <p:nvSpPr>
          <p:cNvPr id="4" name="TextBox 3"/>
          <p:cNvSpPr txBox="1"/>
          <p:nvPr/>
        </p:nvSpPr>
        <p:spPr>
          <a:xfrm>
            <a:off x="5334000" y="4432826"/>
            <a:ext cx="2598788" cy="369332"/>
          </a:xfrm>
          <a:prstGeom prst="rect">
            <a:avLst/>
          </a:prstGeom>
          <a:noFill/>
        </p:spPr>
        <p:txBody>
          <a:bodyPr wrap="none" rtlCol="0">
            <a:spAutoFit/>
          </a:bodyPr>
          <a:lstStyle/>
          <a:p>
            <a:r>
              <a:rPr lang="en-IN" dirty="0" smtClean="0">
                <a:solidFill>
                  <a:schemeClr val="tx2"/>
                </a:solidFill>
              </a:rPr>
              <a:t>BY- Uma Shankar Bhagat</a:t>
            </a:r>
            <a:endParaRPr lang="en-IN" dirty="0">
              <a:solidFill>
                <a:schemeClr val="tx2"/>
              </a:solidFill>
            </a:endParaRPr>
          </a:p>
        </p:txBody>
      </p:sp>
    </p:spTree>
    <p:extLst>
      <p:ext uri="{BB962C8B-B14F-4D97-AF65-F5344CB8AC3E}">
        <p14:creationId xmlns:p14="http://schemas.microsoft.com/office/powerpoint/2010/main" val="33183614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838" y="214313"/>
            <a:ext cx="8696325" cy="6429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887404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METHODOLOGY</a:t>
            </a:r>
            <a:endParaRPr lang="en-IN" dirty="0"/>
          </a:p>
        </p:txBody>
      </p:sp>
      <p:sp>
        <p:nvSpPr>
          <p:cNvPr id="3" name="TextBox 2"/>
          <p:cNvSpPr txBox="1"/>
          <p:nvPr/>
        </p:nvSpPr>
        <p:spPr>
          <a:xfrm>
            <a:off x="381000" y="1447800"/>
            <a:ext cx="8458200" cy="738664"/>
          </a:xfrm>
          <a:prstGeom prst="rect">
            <a:avLst/>
          </a:prstGeom>
          <a:noFill/>
        </p:spPr>
        <p:txBody>
          <a:bodyPr wrap="square" rtlCol="0">
            <a:spAutoFit/>
          </a:bodyPr>
          <a:lstStyle/>
          <a:p>
            <a:r>
              <a:rPr lang="en-IN" sz="1400" dirty="0">
                <a:latin typeface="Times New Roman" pitchFamily="18" charset="0"/>
                <a:cs typeface="Times New Roman" pitchFamily="18" charset="0"/>
              </a:rPr>
              <a:t>Methodology section which represents the main component of the report where </a:t>
            </a:r>
            <a:r>
              <a:rPr lang="en-IN" sz="1400" dirty="0" smtClean="0">
                <a:latin typeface="Times New Roman" pitchFamily="18" charset="0"/>
                <a:cs typeface="Times New Roman" pitchFamily="18" charset="0"/>
              </a:rPr>
              <a:t>we discuss </a:t>
            </a:r>
            <a:r>
              <a:rPr lang="en-IN" sz="1400" dirty="0">
                <a:latin typeface="Times New Roman" pitchFamily="18" charset="0"/>
                <a:cs typeface="Times New Roman" pitchFamily="18" charset="0"/>
              </a:rPr>
              <a:t>and describe any exploratory data analysis that </a:t>
            </a:r>
            <a:r>
              <a:rPr lang="en-IN" sz="1400" dirty="0" smtClean="0">
                <a:latin typeface="Times New Roman" pitchFamily="18" charset="0"/>
                <a:cs typeface="Times New Roman" pitchFamily="18" charset="0"/>
              </a:rPr>
              <a:t>we </a:t>
            </a:r>
            <a:r>
              <a:rPr lang="en-IN" sz="1400" dirty="0">
                <a:latin typeface="Times New Roman" pitchFamily="18" charset="0"/>
                <a:cs typeface="Times New Roman" pitchFamily="18" charset="0"/>
              </a:rPr>
              <a:t>did, any inferential statistical testing that you performed, and what machine </a:t>
            </a:r>
            <a:r>
              <a:rPr lang="en-IN" sz="1400" dirty="0" smtClean="0">
                <a:latin typeface="Times New Roman" pitchFamily="18" charset="0"/>
                <a:cs typeface="Times New Roman" pitchFamily="18" charset="0"/>
              </a:rPr>
              <a:t>learning's </a:t>
            </a:r>
            <a:r>
              <a:rPr lang="en-IN" sz="1400" dirty="0">
                <a:latin typeface="Times New Roman" pitchFamily="18" charset="0"/>
                <a:cs typeface="Times New Roman" pitchFamily="18" charset="0"/>
              </a:rPr>
              <a:t>were used and why.</a:t>
            </a:r>
            <a:endParaRPr lang="en-IN" sz="1400" dirty="0">
              <a:latin typeface="Times New Roman" pitchFamily="18" charset="0"/>
              <a:cs typeface="Times New Roman" pitchFamily="18" charset="0"/>
            </a:endParaRPr>
          </a:p>
        </p:txBody>
      </p:sp>
      <p:sp>
        <p:nvSpPr>
          <p:cNvPr id="4" name="Rectangle 3"/>
          <p:cNvSpPr/>
          <p:nvPr/>
        </p:nvSpPr>
        <p:spPr>
          <a:xfrm>
            <a:off x="526007" y="2186464"/>
            <a:ext cx="2935484" cy="646331"/>
          </a:xfrm>
          <a:prstGeom prst="rect">
            <a:avLst/>
          </a:prstGeom>
        </p:spPr>
        <p:txBody>
          <a:bodyPr wrap="none">
            <a:spAutoFit/>
          </a:bodyPr>
          <a:lstStyle/>
          <a:p>
            <a:r>
              <a:rPr lang="en-IN" b="1" dirty="0">
                <a:latin typeface="Times New Roman" pitchFamily="18" charset="0"/>
                <a:cs typeface="Times New Roman" pitchFamily="18" charset="0"/>
              </a:rPr>
              <a:t>Exploratory Data </a:t>
            </a:r>
            <a:r>
              <a:rPr lang="en-IN" b="1" dirty="0" smtClean="0">
                <a:latin typeface="Times New Roman" pitchFamily="18" charset="0"/>
                <a:cs typeface="Times New Roman" pitchFamily="18" charset="0"/>
              </a:rPr>
              <a:t>Analysis :</a:t>
            </a:r>
          </a:p>
          <a:p>
            <a:r>
              <a:rPr lang="en-IN" b="1" dirty="0">
                <a:latin typeface="Times New Roman" pitchFamily="18" charset="0"/>
                <a:cs typeface="Times New Roman" pitchFamily="18" charset="0"/>
              </a:rPr>
              <a:t> </a:t>
            </a:r>
            <a:endParaRPr lang="en-IN" b="1" dirty="0">
              <a:latin typeface="Times New Roman" pitchFamily="18" charset="0"/>
              <a:cs typeface="Times New Roman" pitchFamily="18" charset="0"/>
            </a:endParaRPr>
          </a:p>
        </p:txBody>
      </p:sp>
      <p:sp>
        <p:nvSpPr>
          <p:cNvPr id="5" name="Rectangle 4"/>
          <p:cNvSpPr/>
          <p:nvPr/>
        </p:nvSpPr>
        <p:spPr>
          <a:xfrm>
            <a:off x="495300" y="2517337"/>
            <a:ext cx="8229600" cy="954107"/>
          </a:xfrm>
          <a:prstGeom prst="rect">
            <a:avLst/>
          </a:prstGeom>
        </p:spPr>
        <p:txBody>
          <a:bodyPr wrap="square">
            <a:spAutoFit/>
          </a:bodyPr>
          <a:lstStyle/>
          <a:p>
            <a:r>
              <a:rPr lang="en-IN" sz="1400" dirty="0">
                <a:latin typeface="Times New Roman" pitchFamily="18" charset="0"/>
                <a:cs typeface="Times New Roman" pitchFamily="18" charset="0"/>
              </a:rPr>
              <a:t>The first round of </a:t>
            </a:r>
            <a:r>
              <a:rPr lang="en-IN" sz="1400" dirty="0" smtClean="0">
                <a:latin typeface="Times New Roman" pitchFamily="18" charset="0"/>
                <a:cs typeface="Times New Roman" pitchFamily="18" charset="0"/>
              </a:rPr>
              <a:t>exploratory </a:t>
            </a:r>
            <a:r>
              <a:rPr lang="en-IN" sz="1400" dirty="0">
                <a:latin typeface="Times New Roman" pitchFamily="18" charset="0"/>
                <a:cs typeface="Times New Roman" pitchFamily="18" charset="0"/>
              </a:rPr>
              <a:t>analysis was to examine the Top Venues and Restaurants Dataframes to determine if there was any correlation between variables.</a:t>
            </a:r>
          </a:p>
          <a:p>
            <a:r>
              <a:rPr lang="en-IN" sz="1400" dirty="0" smtClean="0">
                <a:latin typeface="Times New Roman" pitchFamily="18" charset="0"/>
                <a:cs typeface="Times New Roman" pitchFamily="18" charset="0"/>
              </a:rPr>
              <a:t>Unfortunately </a:t>
            </a:r>
            <a:r>
              <a:rPr lang="en-IN" sz="1400" dirty="0">
                <a:latin typeface="Times New Roman" pitchFamily="18" charset="0"/>
                <a:cs typeface="Times New Roman" pitchFamily="18" charset="0"/>
              </a:rPr>
              <a:t>the only data attributes that could be analysed were the Latitude and Longitude attributes and their relationship to the </a:t>
            </a:r>
            <a:r>
              <a:rPr lang="en-IN" sz="1400" dirty="0" smtClean="0">
                <a:latin typeface="Times New Roman" pitchFamily="18" charset="0"/>
                <a:cs typeface="Times New Roman" pitchFamily="18" charset="0"/>
              </a:rPr>
              <a:t>venues </a:t>
            </a:r>
            <a:r>
              <a:rPr lang="en-IN" sz="1400" dirty="0">
                <a:latin typeface="Times New Roman" pitchFamily="18" charset="0"/>
                <a:cs typeface="Times New Roman" pitchFamily="18" charset="0"/>
              </a:rPr>
              <a:t>score. Top </a:t>
            </a:r>
            <a:r>
              <a:rPr lang="en-IN" sz="1400" dirty="0" smtClean="0">
                <a:latin typeface="Times New Roman" pitchFamily="18" charset="0"/>
                <a:cs typeface="Times New Roman" pitchFamily="18" charset="0"/>
              </a:rPr>
              <a:t>venues </a:t>
            </a:r>
            <a:r>
              <a:rPr lang="en-IN" sz="1400" dirty="0">
                <a:latin typeface="Times New Roman" pitchFamily="18" charset="0"/>
                <a:cs typeface="Times New Roman" pitchFamily="18" charset="0"/>
              </a:rPr>
              <a:t>was examined First.</a:t>
            </a: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0821" y="3474856"/>
            <a:ext cx="4191000" cy="2667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9200" y="3528927"/>
            <a:ext cx="3810000" cy="25588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4"/>
          <p:cNvSpPr>
            <a:spLocks noChangeArrowheads="1"/>
          </p:cNvSpPr>
          <p:nvPr/>
        </p:nvSpPr>
        <p:spPr bwMode="auto">
          <a:xfrm>
            <a:off x="710821" y="6274711"/>
            <a:ext cx="952500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smtClean="0">
                <a:ln>
                  <a:noFill/>
                </a:ln>
                <a:solidFill>
                  <a:srgbClr val="24292E"/>
                </a:solidFill>
                <a:effectLst/>
                <a:latin typeface="Times New Roman" pitchFamily="18" charset="0"/>
                <a:cs typeface="Times New Roman" pitchFamily="18" charset="0"/>
              </a:rPr>
              <a:t>Although nothing obvious to would appear that the top venues are centered around the -87.65 Longitude.</a:t>
            </a:r>
            <a:r>
              <a:rPr kumimoji="0" lang="en-US" sz="1400" b="0" i="0" u="none" strike="noStrike" cap="none" normalizeH="0" baseline="0" dirty="0" smtClean="0">
                <a:ln>
                  <a:noFill/>
                </a:ln>
                <a:solidFill>
                  <a:schemeClr val="tx1"/>
                </a:solidFill>
                <a:effectLst/>
                <a:latin typeface="Times New Roman" pitchFamily="18" charset="0"/>
                <a:cs typeface="Times New Roman" pitchFamily="18" charset="0"/>
              </a:rPr>
              <a:t> </a:t>
            </a:r>
          </a:p>
        </p:txBody>
      </p:sp>
    </p:spTree>
    <p:extLst>
      <p:ext uri="{BB962C8B-B14F-4D97-AF65-F5344CB8AC3E}">
        <p14:creationId xmlns:p14="http://schemas.microsoft.com/office/powerpoint/2010/main" val="13237782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685800"/>
            <a:ext cx="2767104" cy="307777"/>
          </a:xfrm>
          <a:prstGeom prst="rect">
            <a:avLst/>
          </a:prstGeom>
        </p:spPr>
        <p:txBody>
          <a:bodyPr wrap="none">
            <a:spAutoFit/>
          </a:bodyPr>
          <a:lstStyle/>
          <a:p>
            <a:r>
              <a:rPr lang="en-IN" sz="1400" dirty="0">
                <a:latin typeface="Times New Roman" pitchFamily="18" charset="0"/>
                <a:cs typeface="Times New Roman" pitchFamily="18" charset="0"/>
              </a:rPr>
              <a:t>Restaurant data was examined next.</a:t>
            </a:r>
            <a:endParaRPr lang="en-IN" sz="1400" dirty="0">
              <a:latin typeface="Times New Roman" pitchFamily="18" charset="0"/>
              <a:cs typeface="Times New Roman" pitchFamily="18" charset="0"/>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219200"/>
            <a:ext cx="4495800" cy="3838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1333500"/>
            <a:ext cx="4305300" cy="3724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4"/>
          <p:cNvSpPr>
            <a:spLocks noChangeArrowheads="1"/>
          </p:cNvSpPr>
          <p:nvPr/>
        </p:nvSpPr>
        <p:spPr bwMode="auto">
          <a:xfrm>
            <a:off x="342900" y="5298564"/>
            <a:ext cx="86106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smtClean="0">
                <a:ln>
                  <a:noFill/>
                </a:ln>
                <a:solidFill>
                  <a:srgbClr val="24292E"/>
                </a:solidFill>
                <a:effectLst/>
                <a:latin typeface="Times New Roman" pitchFamily="18" charset="0"/>
                <a:cs typeface="Times New Roman" pitchFamily="18" charset="0"/>
              </a:rPr>
              <a:t>Unsurprisingly the Restaurant data is also clustered around the -87.65 Longitude given that Restaurants with 500 meters of the top venues were selected.</a:t>
            </a:r>
            <a:r>
              <a:rPr kumimoji="0" lang="en-US" sz="1400" b="0" i="0" u="none" strike="noStrike" cap="none" normalizeH="0" baseline="0" dirty="0" smtClean="0">
                <a:ln>
                  <a:noFill/>
                </a:ln>
                <a:solidFill>
                  <a:schemeClr val="tx1"/>
                </a:solidFill>
                <a:effectLst/>
                <a:latin typeface="Times New Roman" pitchFamily="18" charset="0"/>
                <a:cs typeface="Times New Roman" pitchFamily="18" charset="0"/>
              </a:rPr>
              <a:t> </a:t>
            </a:r>
          </a:p>
        </p:txBody>
      </p:sp>
    </p:spTree>
    <p:extLst>
      <p:ext uri="{BB962C8B-B14F-4D97-AF65-F5344CB8AC3E}">
        <p14:creationId xmlns:p14="http://schemas.microsoft.com/office/powerpoint/2010/main" val="32613808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FURTHER VISUALISATION</a:t>
            </a:r>
            <a:endParaRPr lang="en-IN" b="1" dirty="0"/>
          </a:p>
        </p:txBody>
      </p:sp>
      <p:sp>
        <p:nvSpPr>
          <p:cNvPr id="3" name="Rectangle 2"/>
          <p:cNvSpPr/>
          <p:nvPr/>
        </p:nvSpPr>
        <p:spPr>
          <a:xfrm>
            <a:off x="419669" y="1828800"/>
            <a:ext cx="8382000" cy="738664"/>
          </a:xfrm>
          <a:prstGeom prst="rect">
            <a:avLst/>
          </a:prstGeom>
        </p:spPr>
        <p:txBody>
          <a:bodyPr wrap="square">
            <a:spAutoFit/>
          </a:bodyPr>
          <a:lstStyle/>
          <a:p>
            <a:r>
              <a:rPr lang="en-IN" sz="1400" dirty="0">
                <a:latin typeface="Times New Roman" pitchFamily="18" charset="0"/>
                <a:cs typeface="Times New Roman" pitchFamily="18" charset="0"/>
              </a:rPr>
              <a:t>Because it was not possible, because of the categorical nature of the data, to do more details inferential statistical analysis of the data further exploratory visualisation was </a:t>
            </a:r>
            <a:r>
              <a:rPr lang="en-IN" sz="1400" dirty="0" smtClean="0">
                <a:latin typeface="Times New Roman" pitchFamily="18" charset="0"/>
                <a:cs typeface="Times New Roman" pitchFamily="18" charset="0"/>
              </a:rPr>
              <a:t>undertaken. </a:t>
            </a:r>
            <a:r>
              <a:rPr lang="en-IN" sz="1400" dirty="0">
                <a:latin typeface="Times New Roman" pitchFamily="18" charset="0"/>
                <a:cs typeface="Times New Roman" pitchFamily="18" charset="0"/>
              </a:rPr>
              <a:t>It would be important for the traveller to see the crime, venue and restaurant data presented in this manner.</a:t>
            </a:r>
            <a:endParaRPr lang="en-IN" sz="1400" dirty="0">
              <a:latin typeface="Times New Roman" pitchFamily="18" charset="0"/>
              <a:cs typeface="Times New Roman" pitchFamily="18" charset="0"/>
            </a:endParaRPr>
          </a:p>
        </p:txBody>
      </p:sp>
      <p:sp>
        <p:nvSpPr>
          <p:cNvPr id="4" name="Rectangle 3"/>
          <p:cNvSpPr/>
          <p:nvPr/>
        </p:nvSpPr>
        <p:spPr>
          <a:xfrm>
            <a:off x="425356" y="2567464"/>
            <a:ext cx="8077200" cy="1600438"/>
          </a:xfrm>
          <a:prstGeom prst="rect">
            <a:avLst/>
          </a:prstGeom>
        </p:spPr>
        <p:txBody>
          <a:bodyPr wrap="square">
            <a:spAutoFit/>
          </a:bodyPr>
          <a:lstStyle/>
          <a:p>
            <a:r>
              <a:rPr lang="en-IN" sz="1400" dirty="0" smtClean="0">
                <a:latin typeface="Times New Roman" pitchFamily="18" charset="0"/>
                <a:cs typeface="Times New Roman" pitchFamily="18" charset="0"/>
              </a:rPr>
              <a:t>In each </a:t>
            </a:r>
            <a:r>
              <a:rPr lang="en-IN" sz="1400" dirty="0">
                <a:latin typeface="Times New Roman" pitchFamily="18" charset="0"/>
                <a:cs typeface="Times New Roman" pitchFamily="18" charset="0"/>
              </a:rPr>
              <a:t>of the Top 10 Venues:</a:t>
            </a:r>
          </a:p>
          <a:p>
            <a:pPr marL="342900" indent="-342900">
              <a:buFont typeface="+mj-lt"/>
              <a:buAutoNum type="arabicPeriod"/>
            </a:pPr>
            <a:r>
              <a:rPr lang="en-IN" sz="1400" dirty="0">
                <a:latin typeface="Times New Roman" pitchFamily="18" charset="0"/>
                <a:cs typeface="Times New Roman" pitchFamily="18" charset="0"/>
              </a:rPr>
              <a:t>All crimes within 750 meters of the venue are added to a dataframe</a:t>
            </a:r>
          </a:p>
          <a:p>
            <a:pPr marL="342900" indent="-342900">
              <a:buFont typeface="+mj-lt"/>
              <a:buAutoNum type="arabicPeriod"/>
            </a:pPr>
            <a:r>
              <a:rPr lang="en-IN" sz="1400" dirty="0">
                <a:latin typeface="Times New Roman" pitchFamily="18" charset="0"/>
                <a:cs typeface="Times New Roman" pitchFamily="18" charset="0"/>
              </a:rPr>
              <a:t>All restaurants associated with the venue are added to a dataframe</a:t>
            </a:r>
          </a:p>
          <a:p>
            <a:pPr marL="342900" indent="-342900">
              <a:buFont typeface="+mj-lt"/>
              <a:buAutoNum type="arabicPeriod"/>
            </a:pPr>
            <a:r>
              <a:rPr lang="en-IN" sz="1400" dirty="0">
                <a:latin typeface="Times New Roman" pitchFamily="18" charset="0"/>
                <a:cs typeface="Times New Roman" pitchFamily="18" charset="0"/>
              </a:rPr>
              <a:t>A folium Map is created </a:t>
            </a:r>
            <a:r>
              <a:rPr lang="en-IN" sz="1400" dirty="0" smtClean="0">
                <a:latin typeface="Times New Roman" pitchFamily="18" charset="0"/>
                <a:cs typeface="Times New Roman" pitchFamily="18" charset="0"/>
              </a:rPr>
              <a:t>centred </a:t>
            </a:r>
            <a:r>
              <a:rPr lang="en-IN" sz="1400" dirty="0">
                <a:latin typeface="Times New Roman" pitchFamily="18" charset="0"/>
                <a:cs typeface="Times New Roman" pitchFamily="18" charset="0"/>
              </a:rPr>
              <a:t>on the venue</a:t>
            </a:r>
          </a:p>
          <a:p>
            <a:pPr marL="342900" indent="-342900">
              <a:buFont typeface="+mj-lt"/>
              <a:buAutoNum type="arabicPeriod"/>
            </a:pPr>
            <a:r>
              <a:rPr lang="en-IN" sz="1400" dirty="0">
                <a:latin typeface="Times New Roman" pitchFamily="18" charset="0"/>
                <a:cs typeface="Times New Roman" pitchFamily="18" charset="0"/>
              </a:rPr>
              <a:t>A </a:t>
            </a:r>
            <a:r>
              <a:rPr lang="en-IN" sz="1400" dirty="0" smtClean="0">
                <a:latin typeface="Times New Roman" pitchFamily="18" charset="0"/>
                <a:cs typeface="Times New Roman" pitchFamily="18" charset="0"/>
              </a:rPr>
              <a:t>heat map </a:t>
            </a:r>
            <a:r>
              <a:rPr lang="en-IN" sz="1400" dirty="0">
                <a:latin typeface="Times New Roman" pitchFamily="18" charset="0"/>
                <a:cs typeface="Times New Roman" pitchFamily="18" charset="0"/>
              </a:rPr>
              <a:t>of the crimes in the area are overlayed</a:t>
            </a:r>
          </a:p>
          <a:p>
            <a:pPr marL="342900" indent="-342900">
              <a:buFont typeface="+mj-lt"/>
              <a:buAutoNum type="arabicPeriod"/>
            </a:pPr>
            <a:r>
              <a:rPr lang="en-IN" sz="1400" dirty="0">
                <a:latin typeface="Times New Roman" pitchFamily="18" charset="0"/>
                <a:cs typeface="Times New Roman" pitchFamily="18" charset="0"/>
              </a:rPr>
              <a:t>the venue is marked on the map</a:t>
            </a:r>
          </a:p>
          <a:p>
            <a:pPr marL="342900" indent="-342900">
              <a:buFont typeface="+mj-lt"/>
              <a:buAutoNum type="arabicPeriod"/>
            </a:pPr>
            <a:r>
              <a:rPr lang="en-IN" sz="1400" dirty="0">
                <a:latin typeface="Times New Roman" pitchFamily="18" charset="0"/>
                <a:cs typeface="Times New Roman" pitchFamily="18" charset="0"/>
              </a:rPr>
              <a:t>The top 10 scored restaurants are marked on the map</a:t>
            </a:r>
          </a:p>
        </p:txBody>
      </p:sp>
      <p:sp>
        <p:nvSpPr>
          <p:cNvPr id="5" name="Rectangle 4"/>
          <p:cNvSpPr/>
          <p:nvPr/>
        </p:nvSpPr>
        <p:spPr>
          <a:xfrm>
            <a:off x="419669" y="4495800"/>
            <a:ext cx="8077200" cy="1169551"/>
          </a:xfrm>
          <a:prstGeom prst="rect">
            <a:avLst/>
          </a:prstGeom>
        </p:spPr>
        <p:txBody>
          <a:bodyPr wrap="square">
            <a:spAutoFit/>
          </a:bodyPr>
          <a:lstStyle/>
          <a:p>
            <a:r>
              <a:rPr lang="en-IN" sz="1400" dirty="0">
                <a:latin typeface="Times New Roman" pitchFamily="18" charset="0"/>
                <a:cs typeface="Times New Roman" pitchFamily="18" charset="0"/>
              </a:rPr>
              <a:t>The Top Venue is shown using a blue marker, the restaurants are shown using a red marker. Also shown is the heatmap of </a:t>
            </a:r>
            <a:r>
              <a:rPr lang="en-IN" sz="1400" dirty="0" smtClean="0">
                <a:latin typeface="Times New Roman" pitchFamily="18" charset="0"/>
                <a:cs typeface="Times New Roman" pitchFamily="18" charset="0"/>
              </a:rPr>
              <a:t>crimes </a:t>
            </a:r>
            <a:r>
              <a:rPr lang="en-IN" sz="1400" dirty="0">
                <a:latin typeface="Times New Roman" pitchFamily="18" charset="0"/>
                <a:cs typeface="Times New Roman" pitchFamily="18" charset="0"/>
              </a:rPr>
              <a:t>within 750 meters over the course of the entire previous year. The hotter, redder, the heatmap the more crimes there are recorded. Some Restaurants, for example the two located at the top left of the map, appear to be in areas where crime is quite frequent. On the other hand others are in areas which are obviously not as crime ridden.</a:t>
            </a:r>
            <a:endParaRPr lang="en-IN" sz="1400" dirty="0">
              <a:latin typeface="Times New Roman" pitchFamily="18" charset="0"/>
              <a:cs typeface="Times New Roman" pitchFamily="18" charset="0"/>
            </a:endParaRPr>
          </a:p>
        </p:txBody>
      </p:sp>
    </p:spTree>
    <p:extLst>
      <p:ext uri="{BB962C8B-B14F-4D97-AF65-F5344CB8AC3E}">
        <p14:creationId xmlns:p14="http://schemas.microsoft.com/office/powerpoint/2010/main" val="31802218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425" y="823913"/>
            <a:ext cx="8439150" cy="5210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1516335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 y="847725"/>
            <a:ext cx="8458200" cy="5162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348078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MODELLING</a:t>
            </a:r>
            <a:endParaRPr lang="en-IN" dirty="0"/>
          </a:p>
        </p:txBody>
      </p:sp>
      <p:sp>
        <p:nvSpPr>
          <p:cNvPr id="4" name="Rectangle 3"/>
          <p:cNvSpPr/>
          <p:nvPr/>
        </p:nvSpPr>
        <p:spPr>
          <a:xfrm>
            <a:off x="363940" y="1828800"/>
            <a:ext cx="8382000" cy="523220"/>
          </a:xfrm>
          <a:prstGeom prst="rect">
            <a:avLst/>
          </a:prstGeom>
        </p:spPr>
        <p:txBody>
          <a:bodyPr wrap="square">
            <a:spAutoFit/>
          </a:bodyPr>
          <a:lstStyle/>
          <a:p>
            <a:r>
              <a:rPr lang="en-IN" sz="1400" dirty="0">
                <a:latin typeface="Times New Roman" pitchFamily="18" charset="0"/>
                <a:cs typeface="Times New Roman" pitchFamily="18" charset="0"/>
              </a:rPr>
              <a:t>Before we start modelling we need to prepare the data frame to include only </a:t>
            </a:r>
            <a:r>
              <a:rPr lang="en-IN" sz="1400" dirty="0" smtClean="0">
                <a:latin typeface="Times New Roman" pitchFamily="18" charset="0"/>
                <a:cs typeface="Times New Roman" pitchFamily="18" charset="0"/>
              </a:rPr>
              <a:t>numerical </a:t>
            </a:r>
            <a:r>
              <a:rPr lang="en-IN" sz="1400" dirty="0">
                <a:latin typeface="Times New Roman" pitchFamily="18" charset="0"/>
                <a:cs typeface="Times New Roman" pitchFamily="18" charset="0"/>
              </a:rPr>
              <a:t>data and by removing unneeded columns.</a:t>
            </a:r>
            <a:endParaRPr lang="en-IN" sz="1400" dirty="0">
              <a:latin typeface="Times New Roman" pitchFamily="18" charset="0"/>
              <a:cs typeface="Times New Roman" pitchFamily="18" charset="0"/>
            </a:endParaRPr>
          </a:p>
        </p:txBody>
      </p:sp>
      <p:sp>
        <p:nvSpPr>
          <p:cNvPr id="5" name="Rectangle 2"/>
          <p:cNvSpPr>
            <a:spLocks noChangeArrowheads="1"/>
          </p:cNvSpPr>
          <p:nvPr/>
        </p:nvSpPr>
        <p:spPr bwMode="auto">
          <a:xfrm>
            <a:off x="350292" y="2533933"/>
            <a:ext cx="83820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smtClean="0">
                <a:ln>
                  <a:noFill/>
                </a:ln>
                <a:solidFill>
                  <a:srgbClr val="24292E"/>
                </a:solidFill>
                <a:effectLst/>
                <a:latin typeface="Times New Roman" pitchFamily="18" charset="0"/>
                <a:cs typeface="Times New Roman" pitchFamily="18" charset="0"/>
              </a:rPr>
              <a:t>Rather than removing columns from df_crimes a new df_features DataFrame was created with just the required columns. This df_features DataFrame was then processed to remove Categorical Data Types and replace them with One Hot encoding. Finally the Dependent Variables were Normalized.</a:t>
            </a:r>
            <a:r>
              <a:rPr kumimoji="0" lang="en-US" sz="1400" b="0" i="0" u="none" strike="noStrike" cap="none" normalizeH="0" baseline="0" dirty="0" smtClean="0">
                <a:ln>
                  <a:noFill/>
                </a:ln>
                <a:solidFill>
                  <a:schemeClr val="tx1"/>
                </a:solidFill>
                <a:effectLst/>
                <a:latin typeface="Times New Roman" pitchFamily="18" charset="0"/>
                <a:cs typeface="Times New Roman" pitchFamily="18" charset="0"/>
              </a:rPr>
              <a:t> </a:t>
            </a:r>
          </a:p>
        </p:txBody>
      </p:sp>
      <p:sp>
        <p:nvSpPr>
          <p:cNvPr id="6" name="Rectangle 5"/>
          <p:cNvSpPr/>
          <p:nvPr/>
        </p:nvSpPr>
        <p:spPr>
          <a:xfrm>
            <a:off x="363940" y="3352800"/>
            <a:ext cx="4970060" cy="1384995"/>
          </a:xfrm>
          <a:prstGeom prst="rect">
            <a:avLst/>
          </a:prstGeom>
        </p:spPr>
        <p:txBody>
          <a:bodyPr wrap="square">
            <a:spAutoFit/>
          </a:bodyPr>
          <a:lstStyle/>
          <a:p>
            <a:r>
              <a:rPr lang="en-IN" sz="1400" b="1" dirty="0">
                <a:latin typeface="Times New Roman" pitchFamily="18" charset="0"/>
                <a:cs typeface="Times New Roman" pitchFamily="18" charset="0"/>
              </a:rPr>
              <a:t>Five model type were then chosen to be evaluated:</a:t>
            </a:r>
          </a:p>
          <a:p>
            <a:pPr marL="342900" indent="-342900">
              <a:buFont typeface="+mj-lt"/>
              <a:buAutoNum type="arabicPeriod"/>
            </a:pPr>
            <a:r>
              <a:rPr lang="en-IN" sz="1400" dirty="0">
                <a:latin typeface="Times New Roman" pitchFamily="18" charset="0"/>
                <a:cs typeface="Times New Roman" pitchFamily="18" charset="0"/>
              </a:rPr>
              <a:t>K Nearest Neighbours</a:t>
            </a:r>
          </a:p>
          <a:p>
            <a:pPr marL="342900" indent="-342900">
              <a:buFont typeface="+mj-lt"/>
              <a:buAutoNum type="arabicPeriod"/>
            </a:pPr>
            <a:r>
              <a:rPr lang="en-IN" sz="1400" dirty="0">
                <a:latin typeface="Times New Roman" pitchFamily="18" charset="0"/>
                <a:cs typeface="Times New Roman" pitchFamily="18" charset="0"/>
              </a:rPr>
              <a:t>Decision Trees</a:t>
            </a:r>
          </a:p>
          <a:p>
            <a:pPr marL="342900" indent="-342900">
              <a:buFont typeface="+mj-lt"/>
              <a:buAutoNum type="arabicPeriod"/>
            </a:pPr>
            <a:r>
              <a:rPr lang="en-IN" sz="1400" dirty="0" smtClean="0">
                <a:latin typeface="Times New Roman" pitchFamily="18" charset="0"/>
                <a:cs typeface="Times New Roman" pitchFamily="18" charset="0"/>
              </a:rPr>
              <a:t>Logistics </a:t>
            </a:r>
            <a:r>
              <a:rPr lang="en-IN" sz="1400" dirty="0">
                <a:latin typeface="Times New Roman" pitchFamily="18" charset="0"/>
                <a:cs typeface="Times New Roman" pitchFamily="18" charset="0"/>
              </a:rPr>
              <a:t>Regression</a:t>
            </a:r>
          </a:p>
          <a:p>
            <a:pPr marL="342900" indent="-342900">
              <a:buFont typeface="+mj-lt"/>
              <a:buAutoNum type="arabicPeriod"/>
            </a:pPr>
            <a:r>
              <a:rPr lang="en-IN" sz="1400" dirty="0">
                <a:latin typeface="Times New Roman" pitchFamily="18" charset="0"/>
                <a:cs typeface="Times New Roman" pitchFamily="18" charset="0"/>
              </a:rPr>
              <a:t>Naive Bayes</a:t>
            </a:r>
          </a:p>
          <a:p>
            <a:pPr marL="342900" indent="-342900">
              <a:buFont typeface="+mj-lt"/>
              <a:buAutoNum type="arabicPeriod"/>
            </a:pPr>
            <a:r>
              <a:rPr lang="en-IN" sz="1400" dirty="0">
                <a:latin typeface="Times New Roman" pitchFamily="18" charset="0"/>
                <a:cs typeface="Times New Roman" pitchFamily="18" charset="0"/>
              </a:rPr>
              <a:t>Decision Forest using a Random Forest</a:t>
            </a:r>
          </a:p>
        </p:txBody>
      </p:sp>
    </p:spTree>
    <p:extLst>
      <p:ext uri="{BB962C8B-B14F-4D97-AF65-F5344CB8AC3E}">
        <p14:creationId xmlns:p14="http://schemas.microsoft.com/office/powerpoint/2010/main" val="31133549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 y="1066800"/>
            <a:ext cx="8610600" cy="1477328"/>
          </a:xfrm>
          <a:prstGeom prst="rect">
            <a:avLst/>
          </a:prstGeom>
          <a:noFill/>
        </p:spPr>
        <p:txBody>
          <a:bodyPr wrap="square" rtlCol="0">
            <a:spAutoFit/>
          </a:bodyPr>
          <a:lstStyle/>
          <a:p>
            <a:r>
              <a:rPr lang="en-IN" b="1" dirty="0" smtClean="0">
                <a:latin typeface="Times New Roman" pitchFamily="18" charset="0"/>
                <a:cs typeface="Times New Roman" pitchFamily="18" charset="0"/>
              </a:rPr>
              <a:t>K nearest neighbour :</a:t>
            </a:r>
          </a:p>
          <a:p>
            <a:endParaRPr lang="en-IN" dirty="0">
              <a:latin typeface="Times New Roman" pitchFamily="18" charset="0"/>
              <a:cs typeface="Times New Roman" pitchFamily="18" charset="0"/>
            </a:endParaRPr>
          </a:p>
          <a:p>
            <a:r>
              <a:rPr lang="en-IN" dirty="0" smtClean="0">
                <a:latin typeface="Times New Roman" pitchFamily="18" charset="0"/>
                <a:cs typeface="Times New Roman" pitchFamily="18" charset="0"/>
              </a:rPr>
              <a:t>KNN </a:t>
            </a:r>
            <a:r>
              <a:rPr lang="en-IN" dirty="0">
                <a:latin typeface="Times New Roman" pitchFamily="18" charset="0"/>
                <a:cs typeface="Times New Roman" pitchFamily="18" charset="0"/>
              </a:rPr>
              <a:t>Model was quick to execute and through the process of evaluation it was discovered the </a:t>
            </a:r>
            <a:r>
              <a:rPr lang="en-IN" dirty="0">
                <a:latin typeface="Times New Roman" pitchFamily="18" charset="0"/>
                <a:cs typeface="Times New Roman" pitchFamily="18" charset="0"/>
              </a:rPr>
              <a:t>K = 9</a:t>
            </a:r>
            <a:r>
              <a:rPr lang="en-IN" dirty="0">
                <a:latin typeface="Times New Roman" pitchFamily="18" charset="0"/>
                <a:cs typeface="Times New Roman" pitchFamily="18" charset="0"/>
              </a:rPr>
              <a:t> gave the best </a:t>
            </a:r>
            <a:r>
              <a:rPr lang="en-IN" dirty="0" smtClean="0">
                <a:latin typeface="Times New Roman" pitchFamily="18" charset="0"/>
                <a:cs typeface="Times New Roman" pitchFamily="18" charset="0"/>
              </a:rPr>
              <a:t>results.</a:t>
            </a:r>
          </a:p>
          <a:p>
            <a:endParaRPr lang="en-IN" dirty="0">
              <a:latin typeface="Times New Roman" pitchFamily="18" charset="0"/>
              <a:cs typeface="Times New Roman" pitchFamily="18" charset="0"/>
            </a:endParaRP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635" y="2438400"/>
            <a:ext cx="4152900" cy="2600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9429827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 y="685800"/>
            <a:ext cx="8153400" cy="2092881"/>
          </a:xfrm>
          <a:prstGeom prst="rect">
            <a:avLst/>
          </a:prstGeom>
          <a:noFill/>
        </p:spPr>
        <p:txBody>
          <a:bodyPr wrap="square" rtlCol="0">
            <a:spAutoFit/>
          </a:bodyPr>
          <a:lstStyle/>
          <a:p>
            <a:r>
              <a:rPr lang="en-IN" b="1" dirty="0">
                <a:latin typeface="Times New Roman" pitchFamily="18" charset="0"/>
                <a:cs typeface="Times New Roman" pitchFamily="18" charset="0"/>
              </a:rPr>
              <a:t>Decision </a:t>
            </a:r>
            <a:r>
              <a:rPr lang="en-IN" b="1" dirty="0" smtClean="0">
                <a:latin typeface="Times New Roman" pitchFamily="18" charset="0"/>
                <a:cs typeface="Times New Roman" pitchFamily="18" charset="0"/>
              </a:rPr>
              <a:t>Tree :</a:t>
            </a:r>
            <a:endParaRPr lang="en-IN" b="1" dirty="0">
              <a:latin typeface="Times New Roman" pitchFamily="18" charset="0"/>
              <a:cs typeface="Times New Roman" pitchFamily="18" charset="0"/>
            </a:endParaRPr>
          </a:p>
          <a:p>
            <a:r>
              <a:rPr lang="en-IN" sz="1600" dirty="0">
                <a:latin typeface="Times New Roman" pitchFamily="18" charset="0"/>
                <a:cs typeface="Times New Roman" pitchFamily="18" charset="0"/>
              </a:rPr>
              <a:t>A decision tree is a decision support tool that uses a tree-like graph or model of decisions and their possible consequences, including chance event outcomes, resource costs, and utility</a:t>
            </a:r>
            <a:r>
              <a:rPr lang="en-IN" sz="1600" dirty="0" smtClean="0">
                <a:latin typeface="Times New Roman" pitchFamily="18" charset="0"/>
                <a:cs typeface="Times New Roman" pitchFamily="18" charset="0"/>
              </a:rPr>
              <a:t>.</a:t>
            </a:r>
          </a:p>
          <a:p>
            <a:endParaRPr lang="en-IN" sz="1600" dirty="0">
              <a:latin typeface="Times New Roman" pitchFamily="18" charset="0"/>
              <a:cs typeface="Times New Roman" pitchFamily="18" charset="0"/>
            </a:endParaRPr>
          </a:p>
          <a:p>
            <a:r>
              <a:rPr lang="en-IN" sz="1600" dirty="0">
                <a:latin typeface="Times New Roman" pitchFamily="18" charset="0"/>
                <a:cs typeface="Times New Roman" pitchFamily="18" charset="0"/>
              </a:rPr>
              <a:t>The Decision Tree model was particularly fast taking only 10 seconds per model. This meant that it was easy to try multiple different parameters. A tree depth of 15 gave the best model performance:</a:t>
            </a:r>
          </a:p>
          <a:p>
            <a:endParaRPr lang="en-IN" sz="1600" dirty="0">
              <a:latin typeface="Times New Roman" pitchFamily="18" charset="0"/>
              <a:cs typeface="Times New Roman" pitchFamily="18" charset="0"/>
            </a:endParaRP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8139" y="2813938"/>
            <a:ext cx="4286250" cy="2714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89523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1707" y="685800"/>
            <a:ext cx="8305800" cy="830997"/>
          </a:xfrm>
          <a:prstGeom prst="rect">
            <a:avLst/>
          </a:prstGeom>
        </p:spPr>
        <p:txBody>
          <a:bodyPr wrap="square">
            <a:spAutoFit/>
          </a:bodyPr>
          <a:lstStyle/>
          <a:p>
            <a:r>
              <a:rPr lang="en-IN" sz="1600" b="1" dirty="0">
                <a:latin typeface="Times New Roman" pitchFamily="18" charset="0"/>
                <a:cs typeface="Times New Roman" pitchFamily="18" charset="0"/>
              </a:rPr>
              <a:t>Logistic Regression &amp; Naive </a:t>
            </a:r>
            <a:r>
              <a:rPr lang="en-IN" sz="1600" b="1" dirty="0" smtClean="0">
                <a:latin typeface="Times New Roman" pitchFamily="18" charset="0"/>
                <a:cs typeface="Times New Roman" pitchFamily="18" charset="0"/>
              </a:rPr>
              <a:t>Bayes  :</a:t>
            </a:r>
            <a:endParaRPr lang="en-IN" sz="1600" b="1" dirty="0">
              <a:latin typeface="Times New Roman" pitchFamily="18" charset="0"/>
              <a:cs typeface="Times New Roman" pitchFamily="18" charset="0"/>
            </a:endParaRPr>
          </a:p>
          <a:p>
            <a:r>
              <a:rPr lang="en-IN" sz="1600" dirty="0" smtClean="0">
                <a:latin typeface="Times New Roman" pitchFamily="18" charset="0"/>
                <a:cs typeface="Times New Roman" pitchFamily="18" charset="0"/>
              </a:rPr>
              <a:t>Logistic </a:t>
            </a:r>
            <a:r>
              <a:rPr lang="en-IN" sz="1600" dirty="0">
                <a:latin typeface="Times New Roman" pitchFamily="18" charset="0"/>
                <a:cs typeface="Times New Roman" pitchFamily="18" charset="0"/>
              </a:rPr>
              <a:t>Regression and Naive Bayes models did not return any models with an accuracy greater that 0.61.</a:t>
            </a:r>
          </a:p>
        </p:txBody>
      </p:sp>
      <p:sp>
        <p:nvSpPr>
          <p:cNvPr id="3" name="TextBox 2"/>
          <p:cNvSpPr txBox="1"/>
          <p:nvPr/>
        </p:nvSpPr>
        <p:spPr>
          <a:xfrm>
            <a:off x="411707" y="1981200"/>
            <a:ext cx="8427493" cy="2585323"/>
          </a:xfrm>
          <a:prstGeom prst="rect">
            <a:avLst/>
          </a:prstGeom>
          <a:noFill/>
        </p:spPr>
        <p:txBody>
          <a:bodyPr wrap="square" rtlCol="0">
            <a:spAutoFit/>
          </a:bodyPr>
          <a:lstStyle/>
          <a:p>
            <a:r>
              <a:rPr lang="en-IN" b="1" dirty="0"/>
              <a:t>Decision Forest using a Random </a:t>
            </a:r>
            <a:r>
              <a:rPr lang="en-IN" b="1" dirty="0" smtClean="0"/>
              <a:t>Forest:</a:t>
            </a:r>
            <a:endParaRPr lang="en-IN" b="1" dirty="0"/>
          </a:p>
          <a:p>
            <a:r>
              <a:rPr lang="en-IN" sz="1600" dirty="0">
                <a:latin typeface="Times New Roman" pitchFamily="18" charset="0"/>
                <a:cs typeface="Times New Roman" pitchFamily="18" charset="0"/>
              </a:rPr>
              <a:t>Random forests or random decision forests are an ensemble learning method for classification, regression and other tasks, that operate by constructing a multitude of decision trees at training time and outputting the class that is the mode of the classes (classification) or mean prediction (regression) of the individual trees. Random decision forests correct for decision trees' habit of </a:t>
            </a:r>
            <a:r>
              <a:rPr lang="en-IN" sz="1600" dirty="0" smtClean="0">
                <a:latin typeface="Times New Roman" pitchFamily="18" charset="0"/>
                <a:cs typeface="Times New Roman" pitchFamily="18" charset="0"/>
              </a:rPr>
              <a:t>over fitting </a:t>
            </a:r>
            <a:r>
              <a:rPr lang="en-IN" sz="1600" dirty="0">
                <a:latin typeface="Times New Roman" pitchFamily="18" charset="0"/>
                <a:cs typeface="Times New Roman" pitchFamily="18" charset="0"/>
              </a:rPr>
              <a:t>to their training set</a:t>
            </a:r>
            <a:r>
              <a:rPr lang="en-IN" sz="1600" dirty="0" smtClean="0">
                <a:latin typeface="Times New Roman" pitchFamily="18" charset="0"/>
                <a:cs typeface="Times New Roman" pitchFamily="18" charset="0"/>
              </a:rPr>
              <a:t>.</a:t>
            </a:r>
          </a:p>
          <a:p>
            <a:endParaRPr lang="en-IN" sz="1600" dirty="0">
              <a:latin typeface="Times New Roman" pitchFamily="18" charset="0"/>
              <a:cs typeface="Times New Roman" pitchFamily="18" charset="0"/>
            </a:endParaRPr>
          </a:p>
          <a:p>
            <a:r>
              <a:rPr lang="en-IN" sz="1600" dirty="0">
                <a:latin typeface="Times New Roman" pitchFamily="18" charset="0"/>
                <a:cs typeface="Times New Roman" pitchFamily="18" charset="0"/>
              </a:rPr>
              <a:t>Each model took approximately 40 seconds to create and 22 estimators was found to give the best model accuracy.</a:t>
            </a:r>
          </a:p>
          <a:p>
            <a:endParaRPr lang="en-IN" sz="1600"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3615" y="4191000"/>
            <a:ext cx="4014788" cy="2408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51519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INTRODUCTION</a:t>
            </a:r>
            <a:endParaRPr lang="en-IN" dirty="0"/>
          </a:p>
        </p:txBody>
      </p:sp>
      <p:sp>
        <p:nvSpPr>
          <p:cNvPr id="3" name="TextBox 2"/>
          <p:cNvSpPr txBox="1"/>
          <p:nvPr/>
        </p:nvSpPr>
        <p:spPr>
          <a:xfrm>
            <a:off x="304800" y="1752600"/>
            <a:ext cx="8610600" cy="4832092"/>
          </a:xfrm>
          <a:prstGeom prst="rect">
            <a:avLst/>
          </a:prstGeom>
          <a:noFill/>
        </p:spPr>
        <p:txBody>
          <a:bodyPr wrap="square" rtlCol="0">
            <a:spAutoFit/>
          </a:bodyPr>
          <a:lstStyle/>
          <a:p>
            <a:r>
              <a:rPr lang="en-IN" sz="1400" dirty="0">
                <a:latin typeface="Times New Roman" pitchFamily="18" charset="0"/>
                <a:cs typeface="Times New Roman" pitchFamily="18" charset="0"/>
              </a:rPr>
              <a:t>My idea for the Capstone Project is to show that when driven by venue and location data from </a:t>
            </a:r>
            <a:r>
              <a:rPr lang="en-IN" sz="1400" dirty="0" smtClean="0">
                <a:latin typeface="Times New Roman" pitchFamily="18" charset="0"/>
                <a:cs typeface="Times New Roman" pitchFamily="18" charset="0"/>
              </a:rPr>
              <a:t>Foursquare, </a:t>
            </a:r>
            <a:r>
              <a:rPr lang="en-IN" sz="1400" dirty="0">
                <a:latin typeface="Times New Roman" pitchFamily="18" charset="0"/>
                <a:cs typeface="Times New Roman" pitchFamily="18" charset="0"/>
              </a:rPr>
              <a:t>backed up with open source crime data, that it is possible to present the cautious and nervous traveller with a list of attractions to visit </a:t>
            </a:r>
            <a:r>
              <a:rPr lang="en-IN" sz="1400" dirty="0" smtClean="0">
                <a:latin typeface="Times New Roman" pitchFamily="18" charset="0"/>
                <a:cs typeface="Times New Roman" pitchFamily="18" charset="0"/>
              </a:rPr>
              <a:t>supplemented </a:t>
            </a:r>
            <a:r>
              <a:rPr lang="en-IN" sz="1400" dirty="0">
                <a:latin typeface="Times New Roman" pitchFamily="18" charset="0"/>
                <a:cs typeface="Times New Roman" pitchFamily="18" charset="0"/>
              </a:rPr>
              <a:t>with a graphics showing the </a:t>
            </a:r>
            <a:r>
              <a:rPr lang="en-IN" sz="1400" dirty="0" smtClean="0">
                <a:latin typeface="Times New Roman" pitchFamily="18" charset="0"/>
                <a:cs typeface="Times New Roman" pitchFamily="18" charset="0"/>
              </a:rPr>
              <a:t>occurrence </a:t>
            </a:r>
            <a:r>
              <a:rPr lang="en-IN" sz="1400" dirty="0">
                <a:latin typeface="Times New Roman" pitchFamily="18" charset="0"/>
                <a:cs typeface="Times New Roman" pitchFamily="18" charset="0"/>
              </a:rPr>
              <a:t>of crime in the region of the venue</a:t>
            </a:r>
            <a:r>
              <a:rPr lang="en-IN" sz="1400" dirty="0" smtClean="0">
                <a:latin typeface="Times New Roman" pitchFamily="18" charset="0"/>
                <a:cs typeface="Times New Roman" pitchFamily="18" charset="0"/>
              </a:rPr>
              <a:t>.</a:t>
            </a:r>
          </a:p>
          <a:p>
            <a:endParaRPr lang="en-IN" sz="1400" dirty="0">
              <a:latin typeface="Times New Roman" pitchFamily="18" charset="0"/>
              <a:cs typeface="Times New Roman" pitchFamily="18" charset="0"/>
            </a:endParaRPr>
          </a:p>
          <a:p>
            <a:r>
              <a:rPr lang="en-IN" sz="1400" dirty="0">
                <a:latin typeface="Times New Roman" pitchFamily="18" charset="0"/>
                <a:cs typeface="Times New Roman" pitchFamily="18" charset="0"/>
              </a:rPr>
              <a:t>A high level approach is as follows:</a:t>
            </a:r>
          </a:p>
          <a:p>
            <a:pPr marL="171450" indent="-171450">
              <a:buFont typeface="Arial" pitchFamily="34" charset="0"/>
              <a:buChar char="•"/>
            </a:pPr>
            <a:r>
              <a:rPr lang="en-IN" sz="1400" dirty="0">
                <a:latin typeface="Times New Roman" pitchFamily="18" charset="0"/>
                <a:cs typeface="Times New Roman" pitchFamily="18" charset="0"/>
              </a:rPr>
              <a:t>The travellers decides on a city location [in this case Chicago]</a:t>
            </a:r>
          </a:p>
          <a:p>
            <a:pPr marL="171450" indent="-171450">
              <a:buFont typeface="Arial" pitchFamily="34" charset="0"/>
              <a:buChar char="•"/>
            </a:pPr>
            <a:r>
              <a:rPr lang="en-IN" sz="1400" dirty="0">
                <a:latin typeface="Times New Roman" pitchFamily="18" charset="0"/>
                <a:cs typeface="Times New Roman" pitchFamily="18" charset="0"/>
              </a:rPr>
              <a:t>The </a:t>
            </a:r>
            <a:r>
              <a:rPr lang="en-IN" sz="1400" dirty="0" smtClean="0">
                <a:latin typeface="Times New Roman" pitchFamily="18" charset="0"/>
                <a:cs typeface="Times New Roman" pitchFamily="18" charset="0"/>
              </a:rPr>
              <a:t>Foursquare </a:t>
            </a:r>
            <a:r>
              <a:rPr lang="en-IN" sz="1400" dirty="0">
                <a:latin typeface="Times New Roman" pitchFamily="18" charset="0"/>
                <a:cs typeface="Times New Roman" pitchFamily="18" charset="0"/>
              </a:rPr>
              <a:t>website is scrapped for the top venues in the city</a:t>
            </a:r>
          </a:p>
          <a:p>
            <a:pPr marL="171450" indent="-171450">
              <a:buFont typeface="Arial" pitchFamily="34" charset="0"/>
              <a:buChar char="•"/>
            </a:pPr>
            <a:r>
              <a:rPr lang="en-IN" sz="1400" dirty="0">
                <a:latin typeface="Times New Roman" pitchFamily="18" charset="0"/>
                <a:cs typeface="Times New Roman" pitchFamily="18" charset="0"/>
              </a:rPr>
              <a:t>From this list of top venues the list is augmented with additional </a:t>
            </a:r>
            <a:r>
              <a:rPr lang="en-IN" sz="1400" dirty="0" smtClean="0">
                <a:latin typeface="Times New Roman" pitchFamily="18" charset="0"/>
                <a:cs typeface="Times New Roman" pitchFamily="18" charset="0"/>
              </a:rPr>
              <a:t>geographical </a:t>
            </a:r>
            <a:r>
              <a:rPr lang="en-IN" sz="1400" dirty="0">
                <a:latin typeface="Times New Roman" pitchFamily="18" charset="0"/>
                <a:cs typeface="Times New Roman" pitchFamily="18" charset="0"/>
              </a:rPr>
              <a:t>data</a:t>
            </a:r>
          </a:p>
          <a:p>
            <a:pPr marL="171450" indent="-171450">
              <a:buFont typeface="Arial" pitchFamily="34" charset="0"/>
              <a:buChar char="•"/>
            </a:pPr>
            <a:r>
              <a:rPr lang="en-IN" sz="1400" dirty="0">
                <a:latin typeface="Times New Roman" pitchFamily="18" charset="0"/>
                <a:cs typeface="Times New Roman" pitchFamily="18" charset="0"/>
              </a:rPr>
              <a:t>Using this additional geographical data the top nearby </a:t>
            </a:r>
            <a:r>
              <a:rPr lang="en-IN" sz="1400" dirty="0" smtClean="0">
                <a:latin typeface="Times New Roman" pitchFamily="18" charset="0"/>
                <a:cs typeface="Times New Roman" pitchFamily="18" charset="0"/>
              </a:rPr>
              <a:t>restaurants </a:t>
            </a:r>
            <a:r>
              <a:rPr lang="en-IN" sz="1400" dirty="0">
                <a:latin typeface="Times New Roman" pitchFamily="18" charset="0"/>
                <a:cs typeface="Times New Roman" pitchFamily="18" charset="0"/>
              </a:rPr>
              <a:t>are selects</a:t>
            </a:r>
          </a:p>
          <a:p>
            <a:pPr marL="171450" indent="-171450">
              <a:buFont typeface="Arial" pitchFamily="34" charset="0"/>
              <a:buChar char="•"/>
            </a:pPr>
            <a:r>
              <a:rPr lang="en-IN" sz="1400" dirty="0">
                <a:latin typeface="Times New Roman" pitchFamily="18" charset="0"/>
                <a:cs typeface="Times New Roman" pitchFamily="18" charset="0"/>
              </a:rPr>
              <a:t>The historical crime within a predetermined distance of all venues are obtained</a:t>
            </a:r>
          </a:p>
          <a:p>
            <a:endParaRPr lang="en-IN" sz="1400" dirty="0" smtClean="0">
              <a:latin typeface="Times New Roman" pitchFamily="18" charset="0"/>
              <a:cs typeface="Times New Roman" pitchFamily="18" charset="0"/>
            </a:endParaRPr>
          </a:p>
          <a:p>
            <a:r>
              <a:rPr lang="en-IN" sz="1400" dirty="0" smtClean="0">
                <a:latin typeface="Times New Roman" pitchFamily="18" charset="0"/>
                <a:cs typeface="Times New Roman" pitchFamily="18" charset="0"/>
              </a:rPr>
              <a:t>A </a:t>
            </a:r>
            <a:r>
              <a:rPr lang="en-IN" sz="1400" dirty="0">
                <a:latin typeface="Times New Roman" pitchFamily="18" charset="0"/>
                <a:cs typeface="Times New Roman" pitchFamily="18" charset="0"/>
              </a:rPr>
              <a:t>map is presented to the to the traveller showing the selected venues and crime statistics of the area.</a:t>
            </a:r>
          </a:p>
          <a:p>
            <a:r>
              <a:rPr lang="en-IN" sz="1400" dirty="0">
                <a:latin typeface="Times New Roman" pitchFamily="18" charset="0"/>
                <a:cs typeface="Times New Roman" pitchFamily="18" charset="0"/>
              </a:rPr>
              <a:t>The future probability of a crime happening near or around the selected top sites is also presented to the user</a:t>
            </a:r>
          </a:p>
          <a:p>
            <a:endParaRPr lang="en-IN" sz="1400" b="1" dirty="0" smtClean="0">
              <a:latin typeface="Times New Roman" pitchFamily="18" charset="0"/>
              <a:cs typeface="Times New Roman" pitchFamily="18" charset="0"/>
            </a:endParaRPr>
          </a:p>
          <a:p>
            <a:r>
              <a:rPr lang="en-IN" sz="1400" b="1" dirty="0" smtClean="0">
                <a:latin typeface="Times New Roman" pitchFamily="18" charset="0"/>
                <a:cs typeface="Times New Roman" pitchFamily="18" charset="0"/>
              </a:rPr>
              <a:t>Who </a:t>
            </a:r>
            <a:r>
              <a:rPr lang="en-IN" sz="1400" b="1" dirty="0">
                <a:latin typeface="Times New Roman" pitchFamily="18" charset="0"/>
                <a:cs typeface="Times New Roman" pitchFamily="18" charset="0"/>
              </a:rPr>
              <a:t>is this solution targeted </a:t>
            </a:r>
            <a:r>
              <a:rPr lang="en-IN" sz="1400" b="1" dirty="0" smtClean="0">
                <a:latin typeface="Times New Roman" pitchFamily="18" charset="0"/>
                <a:cs typeface="Times New Roman" pitchFamily="18" charset="0"/>
              </a:rPr>
              <a:t>at ?</a:t>
            </a:r>
            <a:endParaRPr lang="en-IN" sz="1400" b="1" dirty="0">
              <a:latin typeface="Times New Roman" pitchFamily="18" charset="0"/>
              <a:cs typeface="Times New Roman" pitchFamily="18" charset="0"/>
            </a:endParaRPr>
          </a:p>
          <a:p>
            <a:r>
              <a:rPr lang="en-IN" sz="1400" dirty="0">
                <a:latin typeface="Times New Roman" pitchFamily="18" charset="0"/>
                <a:cs typeface="Times New Roman" pitchFamily="18" charset="0"/>
              </a:rPr>
              <a:t>This solution is targeted at the cautious traveller. The want to see all the main sites of a city that they have never visited before but at the same time, for whatever reasons unknown, they want to be able to do all that they can to make sure that they stay clear of trouble i.e. is it safe to visit this venue and this restaurant at 4:00 pm in the afternoon.</a:t>
            </a:r>
          </a:p>
          <a:p>
            <a:r>
              <a:rPr lang="en-IN" sz="1400" dirty="0">
                <a:latin typeface="Times New Roman" pitchFamily="18" charset="0"/>
                <a:cs typeface="Times New Roman" pitchFamily="18" charset="0"/>
              </a:rPr>
              <a:t>Some examples of envisioned users include:</a:t>
            </a:r>
          </a:p>
          <a:p>
            <a:pPr marL="171450" indent="-171450">
              <a:buFont typeface="Arial" pitchFamily="34" charset="0"/>
              <a:buChar char="•"/>
            </a:pPr>
            <a:r>
              <a:rPr lang="en-IN" sz="1400" dirty="0">
                <a:latin typeface="Times New Roman" pitchFamily="18" charset="0"/>
                <a:cs typeface="Times New Roman" pitchFamily="18" charset="0"/>
              </a:rPr>
              <a:t>A single white female traveller</a:t>
            </a:r>
          </a:p>
          <a:p>
            <a:pPr marL="171450" indent="-171450">
              <a:buFont typeface="Arial" pitchFamily="34" charset="0"/>
              <a:buChar char="•"/>
            </a:pPr>
            <a:r>
              <a:rPr lang="en-IN" sz="1400" dirty="0">
                <a:latin typeface="Times New Roman" pitchFamily="18" charset="0"/>
                <a:cs typeface="Times New Roman" pitchFamily="18" charset="0"/>
              </a:rPr>
              <a:t>An elderly traveller that has had previous back experiences when travelling</a:t>
            </a:r>
          </a:p>
          <a:p>
            <a:endParaRPr lang="en-IN" sz="1400" dirty="0">
              <a:latin typeface="Times New Roman" pitchFamily="18" charset="0"/>
              <a:cs typeface="Times New Roman" pitchFamily="18" charset="0"/>
            </a:endParaRPr>
          </a:p>
        </p:txBody>
      </p:sp>
    </p:spTree>
    <p:extLst>
      <p:ext uri="{BB962C8B-B14F-4D97-AF65-F5344CB8AC3E}">
        <p14:creationId xmlns:p14="http://schemas.microsoft.com/office/powerpoint/2010/main" val="29586741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14066" y="990600"/>
            <a:ext cx="8305800" cy="1477328"/>
          </a:xfrm>
          <a:prstGeom prst="rect">
            <a:avLst/>
          </a:prstGeom>
        </p:spPr>
        <p:txBody>
          <a:bodyPr wrap="square">
            <a:spAutoFit/>
          </a:bodyPr>
          <a:lstStyle/>
          <a:p>
            <a:r>
              <a:rPr lang="en-IN" b="1" dirty="0">
                <a:latin typeface="Times New Roman" pitchFamily="18" charset="0"/>
                <a:cs typeface="Times New Roman" pitchFamily="18" charset="0"/>
              </a:rPr>
              <a:t>Best </a:t>
            </a:r>
            <a:r>
              <a:rPr lang="en-IN" b="1" dirty="0" smtClean="0">
                <a:latin typeface="Times New Roman" pitchFamily="18" charset="0"/>
                <a:cs typeface="Times New Roman" pitchFamily="18" charset="0"/>
              </a:rPr>
              <a:t>Model :</a:t>
            </a:r>
            <a:endParaRPr lang="en-IN" b="1" dirty="0">
              <a:latin typeface="Times New Roman" pitchFamily="18" charset="0"/>
              <a:cs typeface="Times New Roman" pitchFamily="18" charset="0"/>
            </a:endParaRPr>
          </a:p>
          <a:p>
            <a:r>
              <a:rPr lang="en-IN" dirty="0">
                <a:latin typeface="Times New Roman" pitchFamily="18" charset="0"/>
                <a:cs typeface="Times New Roman" pitchFamily="18" charset="0"/>
              </a:rPr>
              <a:t>Using the </a:t>
            </a:r>
            <a:r>
              <a:rPr lang="en-IN" dirty="0" smtClean="0">
                <a:latin typeface="Times New Roman" pitchFamily="18" charset="0"/>
                <a:cs typeface="Times New Roman" pitchFamily="18" charset="0"/>
              </a:rPr>
              <a:t>crime </a:t>
            </a:r>
            <a:r>
              <a:rPr lang="en-IN" dirty="0">
                <a:latin typeface="Times New Roman" pitchFamily="18" charset="0"/>
                <a:cs typeface="Times New Roman" pitchFamily="18" charset="0"/>
              </a:rPr>
              <a:t>data for the top two </a:t>
            </a:r>
            <a:r>
              <a:rPr lang="en-IN" dirty="0" smtClean="0">
                <a:latin typeface="Times New Roman" pitchFamily="18" charset="0"/>
                <a:cs typeface="Times New Roman" pitchFamily="18" charset="0"/>
              </a:rPr>
              <a:t>occurring </a:t>
            </a:r>
            <a:r>
              <a:rPr lang="en-IN" dirty="0">
                <a:latin typeface="Times New Roman" pitchFamily="18" charset="0"/>
                <a:cs typeface="Times New Roman" pitchFamily="18" charset="0"/>
              </a:rPr>
              <a:t>crimes each of the top performing models where further evaluated to </a:t>
            </a:r>
            <a:r>
              <a:rPr lang="en-IN" dirty="0" smtClean="0">
                <a:latin typeface="Times New Roman" pitchFamily="18" charset="0"/>
                <a:cs typeface="Times New Roman" pitchFamily="18" charset="0"/>
              </a:rPr>
              <a:t>determine </a:t>
            </a:r>
            <a:r>
              <a:rPr lang="en-IN" dirty="0">
                <a:latin typeface="Times New Roman" pitchFamily="18" charset="0"/>
                <a:cs typeface="Times New Roman" pitchFamily="18" charset="0"/>
              </a:rPr>
              <a:t>which model performed the best using F1-Score, Jaccard Score and Log Loss.</a:t>
            </a:r>
          </a:p>
          <a:p>
            <a:r>
              <a:rPr lang="en-IN" dirty="0" smtClean="0">
                <a:latin typeface="Times New Roman" pitchFamily="18" charset="0"/>
                <a:cs typeface="Times New Roman" pitchFamily="18" charset="0"/>
              </a:rPr>
              <a:t>Random </a:t>
            </a:r>
            <a:r>
              <a:rPr lang="en-IN" dirty="0">
                <a:latin typeface="Times New Roman" pitchFamily="18" charset="0"/>
                <a:cs typeface="Times New Roman" pitchFamily="18" charset="0"/>
              </a:rPr>
              <a:t>forest was determined to be the best model.</a:t>
            </a:r>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2800066"/>
            <a:ext cx="6284641"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93805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RESULTS AND PREDICTION</a:t>
            </a:r>
            <a:endParaRPr lang="en-IN" dirty="0"/>
          </a:p>
        </p:txBody>
      </p:sp>
      <p:sp>
        <p:nvSpPr>
          <p:cNvPr id="3" name="Rectangle 2"/>
          <p:cNvSpPr/>
          <p:nvPr/>
        </p:nvSpPr>
        <p:spPr>
          <a:xfrm>
            <a:off x="304800" y="1828800"/>
            <a:ext cx="8382000" cy="1600438"/>
          </a:xfrm>
          <a:prstGeom prst="rect">
            <a:avLst/>
          </a:prstGeom>
        </p:spPr>
        <p:txBody>
          <a:bodyPr wrap="square">
            <a:spAutoFit/>
          </a:bodyPr>
          <a:lstStyle/>
          <a:p>
            <a:r>
              <a:rPr lang="en-IN" sz="1400" dirty="0">
                <a:latin typeface="Times New Roman" pitchFamily="18" charset="0"/>
                <a:cs typeface="Times New Roman" pitchFamily="18" charset="0"/>
              </a:rPr>
              <a:t>Let's review the goals of this project</a:t>
            </a:r>
            <a:r>
              <a:rPr lang="en-IN" sz="1400" dirty="0" smtClean="0">
                <a:latin typeface="Times New Roman" pitchFamily="18" charset="0"/>
                <a:cs typeface="Times New Roman" pitchFamily="18" charset="0"/>
              </a:rPr>
              <a:t>.</a:t>
            </a:r>
          </a:p>
          <a:p>
            <a:endParaRPr lang="en-IN" sz="1400" dirty="0">
              <a:latin typeface="Times New Roman" pitchFamily="18" charset="0"/>
              <a:cs typeface="Times New Roman" pitchFamily="18" charset="0"/>
            </a:endParaRPr>
          </a:p>
          <a:p>
            <a:r>
              <a:rPr lang="en-IN" sz="1400" dirty="0">
                <a:latin typeface="Times New Roman" pitchFamily="18" charset="0"/>
                <a:cs typeface="Times New Roman" pitchFamily="18" charset="0"/>
              </a:rPr>
              <a:t>The idea for the Capstone Project is to show that when driven by venue and location data from </a:t>
            </a:r>
            <a:r>
              <a:rPr lang="en-IN" sz="1400" dirty="0" smtClean="0">
                <a:latin typeface="Times New Roman" pitchFamily="18" charset="0"/>
                <a:cs typeface="Times New Roman" pitchFamily="18" charset="0"/>
              </a:rPr>
              <a:t>Foursquare, </a:t>
            </a:r>
            <a:r>
              <a:rPr lang="en-IN" sz="1400" dirty="0">
                <a:latin typeface="Times New Roman" pitchFamily="18" charset="0"/>
                <a:cs typeface="Times New Roman" pitchFamily="18" charset="0"/>
              </a:rPr>
              <a:t>backed up with open source crime data, that it is possible to present the cautious and nervous traveller with a list of attractions to visit </a:t>
            </a:r>
            <a:r>
              <a:rPr lang="en-IN" sz="1400" dirty="0" smtClean="0">
                <a:latin typeface="Times New Roman" pitchFamily="18" charset="0"/>
                <a:cs typeface="Times New Roman" pitchFamily="18" charset="0"/>
              </a:rPr>
              <a:t>supplemented </a:t>
            </a:r>
            <a:r>
              <a:rPr lang="en-IN" sz="1400" dirty="0">
                <a:latin typeface="Times New Roman" pitchFamily="18" charset="0"/>
                <a:cs typeface="Times New Roman" pitchFamily="18" charset="0"/>
              </a:rPr>
              <a:t>with a graphics showing the </a:t>
            </a:r>
            <a:r>
              <a:rPr lang="en-IN" sz="1400" dirty="0" smtClean="0">
                <a:latin typeface="Times New Roman" pitchFamily="18" charset="0"/>
                <a:cs typeface="Times New Roman" pitchFamily="18" charset="0"/>
              </a:rPr>
              <a:t>occurrence </a:t>
            </a:r>
            <a:r>
              <a:rPr lang="en-IN" sz="1400" dirty="0">
                <a:latin typeface="Times New Roman" pitchFamily="18" charset="0"/>
                <a:cs typeface="Times New Roman" pitchFamily="18" charset="0"/>
              </a:rPr>
              <a:t>of crime in the region of the venue</a:t>
            </a:r>
            <a:r>
              <a:rPr lang="en-IN" sz="1400" dirty="0" smtClean="0">
                <a:latin typeface="Times New Roman" pitchFamily="18" charset="0"/>
                <a:cs typeface="Times New Roman" pitchFamily="18" charset="0"/>
              </a:rPr>
              <a:t>.</a:t>
            </a:r>
          </a:p>
          <a:p>
            <a:endParaRPr lang="en-IN" sz="1400" dirty="0">
              <a:latin typeface="Times New Roman" pitchFamily="18" charset="0"/>
              <a:cs typeface="Times New Roman" pitchFamily="18" charset="0"/>
            </a:endParaRPr>
          </a:p>
          <a:p>
            <a:r>
              <a:rPr lang="en-IN" sz="1400" dirty="0">
                <a:latin typeface="Times New Roman" pitchFamily="18" charset="0"/>
                <a:cs typeface="Times New Roman" pitchFamily="18" charset="0"/>
              </a:rPr>
              <a:t>A high level approach is as follows:</a:t>
            </a:r>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 y="3657600"/>
            <a:ext cx="8153400" cy="193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84292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81000" y="685800"/>
            <a:ext cx="8458200" cy="3170099"/>
          </a:xfrm>
          <a:prstGeom prst="rect">
            <a:avLst/>
          </a:prstGeom>
        </p:spPr>
        <p:txBody>
          <a:bodyPr wrap="square">
            <a:spAutoFit/>
          </a:bodyPr>
          <a:lstStyle/>
          <a:p>
            <a:r>
              <a:rPr lang="en-IN" b="1" dirty="0">
                <a:latin typeface="Times New Roman" pitchFamily="18" charset="0"/>
                <a:cs typeface="Times New Roman" pitchFamily="18" charset="0"/>
              </a:rPr>
              <a:t>Test Data</a:t>
            </a:r>
          </a:p>
          <a:p>
            <a:endParaRPr lang="en-IN" sz="1400" dirty="0" smtClean="0">
              <a:latin typeface="Times New Roman" pitchFamily="18" charset="0"/>
              <a:cs typeface="Times New Roman" pitchFamily="18" charset="0"/>
            </a:endParaRPr>
          </a:p>
          <a:p>
            <a:r>
              <a:rPr lang="en-IN" sz="1400" dirty="0" smtClean="0">
                <a:latin typeface="Times New Roman" pitchFamily="18" charset="0"/>
                <a:cs typeface="Times New Roman" pitchFamily="18" charset="0"/>
              </a:rPr>
              <a:t>The </a:t>
            </a:r>
            <a:r>
              <a:rPr lang="en-IN" sz="1400" dirty="0">
                <a:latin typeface="Times New Roman" pitchFamily="18" charset="0"/>
                <a:cs typeface="Times New Roman" pitchFamily="18" charset="0"/>
              </a:rPr>
              <a:t>test data was </a:t>
            </a:r>
            <a:r>
              <a:rPr lang="en-IN" sz="1400" dirty="0" smtClean="0">
                <a:latin typeface="Times New Roman" pitchFamily="18" charset="0"/>
                <a:cs typeface="Times New Roman" pitchFamily="18" charset="0"/>
              </a:rPr>
              <a:t>contracted </a:t>
            </a:r>
            <a:r>
              <a:rPr lang="en-IN" sz="1400" dirty="0">
                <a:latin typeface="Times New Roman" pitchFamily="18" charset="0"/>
                <a:cs typeface="Times New Roman" pitchFamily="18" charset="0"/>
              </a:rPr>
              <a:t>from the </a:t>
            </a:r>
            <a:r>
              <a:rPr lang="en-IN" sz="1400" dirty="0" smtClean="0">
                <a:latin typeface="Times New Roman" pitchFamily="18" charset="0"/>
                <a:cs typeface="Times New Roman" pitchFamily="18" charset="0"/>
              </a:rPr>
              <a:t>Top </a:t>
            </a:r>
            <a:r>
              <a:rPr lang="en-IN" sz="1400" dirty="0">
                <a:latin typeface="Times New Roman" pitchFamily="18" charset="0"/>
                <a:cs typeface="Times New Roman" pitchFamily="18" charset="0"/>
              </a:rPr>
              <a:t>Venues Data Frame and the Restaurants Dataframe as follows</a:t>
            </a:r>
            <a:r>
              <a:rPr lang="en-IN" sz="1400" dirty="0" smtClean="0">
                <a:latin typeface="Times New Roman" pitchFamily="18" charset="0"/>
                <a:cs typeface="Times New Roman" pitchFamily="18" charset="0"/>
              </a:rPr>
              <a:t>:</a:t>
            </a:r>
          </a:p>
          <a:p>
            <a:endParaRPr lang="en-IN" sz="1400" dirty="0">
              <a:latin typeface="Times New Roman" pitchFamily="18" charset="0"/>
              <a:cs typeface="Times New Roman" pitchFamily="18" charset="0"/>
            </a:endParaRPr>
          </a:p>
          <a:p>
            <a:pPr marL="342900" indent="-342900">
              <a:buFont typeface="+mj-lt"/>
              <a:buAutoNum type="arabicPeriod"/>
            </a:pPr>
            <a:r>
              <a:rPr lang="en-IN" sz="1400" dirty="0">
                <a:latin typeface="Times New Roman" pitchFamily="18" charset="0"/>
                <a:cs typeface="Times New Roman" pitchFamily="18" charset="0"/>
              </a:rPr>
              <a:t>The two </a:t>
            </a:r>
            <a:r>
              <a:rPr lang="en-IN" sz="1400" dirty="0" smtClean="0">
                <a:latin typeface="Times New Roman" pitchFamily="18" charset="0"/>
                <a:cs typeface="Times New Roman" pitchFamily="18" charset="0"/>
              </a:rPr>
              <a:t>data frames </a:t>
            </a:r>
            <a:r>
              <a:rPr lang="en-IN" sz="1400" dirty="0">
                <a:latin typeface="Times New Roman" pitchFamily="18" charset="0"/>
                <a:cs typeface="Times New Roman" pitchFamily="18" charset="0"/>
              </a:rPr>
              <a:t>were joined together to form a single dataframe. The venue or restaurant name and the latitude and longitude attributes were added.</a:t>
            </a:r>
          </a:p>
          <a:p>
            <a:pPr marL="342900" indent="-342900">
              <a:buFont typeface="+mj-lt"/>
              <a:buAutoNum type="arabicPeriod"/>
            </a:pPr>
            <a:r>
              <a:rPr lang="en-IN" sz="1400" dirty="0">
                <a:latin typeface="Times New Roman" pitchFamily="18" charset="0"/>
                <a:cs typeface="Times New Roman" pitchFamily="18" charset="0"/>
              </a:rPr>
              <a:t>Duplicate entries were dropped as some restaurants appeared multiple times in the dataframe</a:t>
            </a:r>
          </a:p>
          <a:p>
            <a:pPr marL="342900" indent="-342900">
              <a:buFont typeface="+mj-lt"/>
              <a:buAutoNum type="arabicPeriod"/>
            </a:pPr>
            <a:r>
              <a:rPr lang="en-IN" sz="1400" dirty="0">
                <a:latin typeface="Times New Roman" pitchFamily="18" charset="0"/>
                <a:cs typeface="Times New Roman" pitchFamily="18" charset="0"/>
              </a:rPr>
              <a:t>Next a random date and time was assigned to each venue.</a:t>
            </a:r>
          </a:p>
          <a:p>
            <a:pPr marL="342900" indent="-342900">
              <a:buFont typeface="+mj-lt"/>
              <a:buAutoNum type="arabicPeriod"/>
            </a:pPr>
            <a:r>
              <a:rPr lang="en-IN" sz="1400" dirty="0">
                <a:latin typeface="Times New Roman" pitchFamily="18" charset="0"/>
                <a:cs typeface="Times New Roman" pitchFamily="18" charset="0"/>
              </a:rPr>
              <a:t>The date was then split into Hour, Day of Week, Month and Year as described above</a:t>
            </a:r>
          </a:p>
          <a:p>
            <a:pPr marL="342900" indent="-342900">
              <a:buFont typeface="+mj-lt"/>
              <a:buAutoNum type="arabicPeriod"/>
            </a:pPr>
            <a:r>
              <a:rPr lang="en-IN" sz="1400" dirty="0">
                <a:latin typeface="Times New Roman" pitchFamily="18" charset="0"/>
                <a:cs typeface="Times New Roman" pitchFamily="18" charset="0"/>
              </a:rPr>
              <a:t>The data was finally prepared for prediction by applying One Hot encoding and then extracted into a new dataframe that match the format used to create the model.</a:t>
            </a:r>
          </a:p>
          <a:p>
            <a:pPr marL="342900" indent="-342900">
              <a:buFont typeface="+mj-lt"/>
              <a:buAutoNum type="arabicPeriod"/>
            </a:pPr>
            <a:r>
              <a:rPr lang="en-IN" sz="1400" dirty="0">
                <a:latin typeface="Times New Roman" pitchFamily="18" charset="0"/>
                <a:cs typeface="Times New Roman" pitchFamily="18" charset="0"/>
              </a:rPr>
              <a:t>y^ (y_hat) or the predictions were then </a:t>
            </a:r>
            <a:r>
              <a:rPr lang="en-IN" sz="1400" dirty="0" smtClean="0">
                <a:latin typeface="Times New Roman" pitchFamily="18" charset="0"/>
                <a:cs typeface="Times New Roman" pitchFamily="18" charset="0"/>
              </a:rPr>
              <a:t>made.</a:t>
            </a:r>
            <a:endParaRPr lang="en-IN" sz="1400" dirty="0">
              <a:latin typeface="Times New Roman" pitchFamily="18" charset="0"/>
              <a:cs typeface="Times New Roman" pitchFamily="18" charset="0"/>
            </a:endParaRPr>
          </a:p>
          <a:p>
            <a:endParaRPr lang="en-IN" sz="1400" dirty="0" smtClean="0">
              <a:latin typeface="Times New Roman" pitchFamily="18" charset="0"/>
              <a:cs typeface="Times New Roman" pitchFamily="18" charset="0"/>
            </a:endParaRPr>
          </a:p>
          <a:p>
            <a:r>
              <a:rPr lang="en-IN" sz="1400" dirty="0" smtClean="0">
                <a:latin typeface="Times New Roman" pitchFamily="18" charset="0"/>
                <a:cs typeface="Times New Roman" pitchFamily="18" charset="0"/>
              </a:rPr>
              <a:t>The </a:t>
            </a:r>
            <a:r>
              <a:rPr lang="en-IN" sz="1400" dirty="0">
                <a:latin typeface="Times New Roman" pitchFamily="18" charset="0"/>
                <a:cs typeface="Times New Roman" pitchFamily="18" charset="0"/>
              </a:rPr>
              <a:t>results of the </a:t>
            </a:r>
            <a:r>
              <a:rPr lang="en-IN" sz="1400" dirty="0" smtClean="0">
                <a:latin typeface="Times New Roman" pitchFamily="18" charset="0"/>
                <a:cs typeface="Times New Roman" pitchFamily="18" charset="0"/>
              </a:rPr>
              <a:t>predictions are shown </a:t>
            </a:r>
            <a:r>
              <a:rPr lang="en-IN" sz="1400" dirty="0">
                <a:latin typeface="Times New Roman" pitchFamily="18" charset="0"/>
                <a:cs typeface="Times New Roman" pitchFamily="18" charset="0"/>
              </a:rPr>
              <a:t>below</a:t>
            </a: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4677" y="3855899"/>
            <a:ext cx="6867525" cy="2314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032956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955202"/>
            <a:ext cx="8001000" cy="4933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84371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2567" y="902732"/>
            <a:ext cx="8534400" cy="738664"/>
          </a:xfrm>
          <a:prstGeom prst="rect">
            <a:avLst/>
          </a:prstGeom>
        </p:spPr>
        <p:txBody>
          <a:bodyPr wrap="square">
            <a:spAutoFit/>
          </a:bodyPr>
          <a:lstStyle/>
          <a:p>
            <a:r>
              <a:rPr lang="en-IN" sz="1400" dirty="0">
                <a:latin typeface="Times New Roman" pitchFamily="18" charset="0"/>
                <a:cs typeface="Times New Roman" pitchFamily="18" charset="0"/>
              </a:rPr>
              <a:t>Of the top ten venues 8 were identified as potentially dangerous to visit and 2 were deems safe. As there is no data to compare the predictions against the best way we will visualise the data again.</a:t>
            </a:r>
          </a:p>
          <a:p>
            <a:r>
              <a:rPr lang="en-IN" sz="1400" dirty="0">
                <a:latin typeface="Times New Roman" pitchFamily="18" charset="0"/>
                <a:cs typeface="Times New Roman" pitchFamily="18" charset="0"/>
              </a:rPr>
              <a:t>We will look at the following 4 venues:</a:t>
            </a:r>
          </a:p>
        </p:txBody>
      </p:sp>
      <p:pic>
        <p:nvPicPr>
          <p:cNvPr id="2048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752600"/>
            <a:ext cx="3838575"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48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29" y="2971800"/>
            <a:ext cx="8535537"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356300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047530"/>
            <a:ext cx="8077200" cy="4839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241264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1" y="913967"/>
            <a:ext cx="8153398" cy="5410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204662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926" y="685800"/>
            <a:ext cx="7991795" cy="48307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582926" y="5748116"/>
            <a:ext cx="8224838" cy="1077218"/>
          </a:xfrm>
          <a:prstGeom prst="rect">
            <a:avLst/>
          </a:prstGeom>
        </p:spPr>
        <p:txBody>
          <a:bodyPr wrap="square">
            <a:spAutoFit/>
          </a:bodyPr>
          <a:lstStyle/>
          <a:p>
            <a:r>
              <a:rPr lang="en-IN" sz="1600" dirty="0" smtClean="0">
                <a:latin typeface="Times New Roman" pitchFamily="18" charset="0"/>
                <a:cs typeface="Times New Roman" pitchFamily="18" charset="0"/>
              </a:rPr>
              <a:t>These </a:t>
            </a:r>
            <a:r>
              <a:rPr lang="en-IN" sz="1600" dirty="0">
                <a:latin typeface="Times New Roman" pitchFamily="18" charset="0"/>
                <a:cs typeface="Times New Roman" pitchFamily="18" charset="0"/>
              </a:rPr>
              <a:t>images are </a:t>
            </a:r>
            <a:r>
              <a:rPr lang="en-IN" sz="1600" dirty="0" smtClean="0">
                <a:latin typeface="Times New Roman" pitchFamily="18" charset="0"/>
                <a:cs typeface="Times New Roman" pitchFamily="18" charset="0"/>
              </a:rPr>
              <a:t>from Grant </a:t>
            </a:r>
            <a:r>
              <a:rPr lang="en-IN" sz="1600" dirty="0">
                <a:latin typeface="Times New Roman" pitchFamily="18" charset="0"/>
                <a:cs typeface="Times New Roman" pitchFamily="18" charset="0"/>
              </a:rPr>
              <a:t>Hill and Nature Boardwalk. Although both show signs of criminal activity, both have far less than Millennium Park and The Chicago Theatre.</a:t>
            </a:r>
          </a:p>
          <a:p>
            <a:r>
              <a:rPr lang="en-IN" sz="1600" dirty="0">
                <a:latin typeface="Times New Roman" pitchFamily="18" charset="0"/>
                <a:cs typeface="Times New Roman" pitchFamily="18" charset="0"/>
              </a:rPr>
              <a:t/>
            </a:r>
            <a:br>
              <a:rPr lang="en-IN" sz="1600" dirty="0">
                <a:latin typeface="Times New Roman" pitchFamily="18" charset="0"/>
                <a:cs typeface="Times New Roman" pitchFamily="18" charset="0"/>
              </a:rPr>
            </a:br>
            <a:endParaRPr lang="en-IN" sz="1600" dirty="0">
              <a:latin typeface="Times New Roman" pitchFamily="18" charset="0"/>
              <a:cs typeface="Times New Roman" pitchFamily="18" charset="0"/>
            </a:endParaRPr>
          </a:p>
        </p:txBody>
      </p:sp>
    </p:spTree>
    <p:extLst>
      <p:ext uri="{BB962C8B-B14F-4D97-AF65-F5344CB8AC3E}">
        <p14:creationId xmlns:p14="http://schemas.microsoft.com/office/powerpoint/2010/main" val="35019462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338328"/>
            <a:ext cx="8534400" cy="1252728"/>
          </a:xfrm>
        </p:spPr>
        <p:txBody>
          <a:bodyPr>
            <a:normAutofit fontScale="90000"/>
          </a:bodyPr>
          <a:lstStyle/>
          <a:p>
            <a:r>
              <a:rPr lang="en-IN" dirty="0" smtClean="0"/>
              <a:t>CONCLUSION &amp; FUTURE DEVELOPMENT </a:t>
            </a:r>
            <a:endParaRPr lang="en-IN" dirty="0"/>
          </a:p>
        </p:txBody>
      </p:sp>
      <p:sp>
        <p:nvSpPr>
          <p:cNvPr id="3" name="Rectangle 2"/>
          <p:cNvSpPr/>
          <p:nvPr/>
        </p:nvSpPr>
        <p:spPr>
          <a:xfrm>
            <a:off x="381000" y="1676400"/>
            <a:ext cx="8305800" cy="1815882"/>
          </a:xfrm>
          <a:prstGeom prst="rect">
            <a:avLst/>
          </a:prstGeom>
        </p:spPr>
        <p:txBody>
          <a:bodyPr wrap="square">
            <a:spAutoFit/>
          </a:bodyPr>
          <a:lstStyle/>
          <a:p>
            <a:r>
              <a:rPr lang="en-IN" sz="1400" dirty="0">
                <a:latin typeface="Times New Roman" pitchFamily="18" charset="0"/>
                <a:cs typeface="Times New Roman" pitchFamily="18" charset="0"/>
              </a:rPr>
              <a:t>Although all of the goals of this project were met there is definitely room for further improvement and development as noted below. However, the goals of the project were met and, with some more work, could easily be </a:t>
            </a:r>
            <a:r>
              <a:rPr lang="en-IN" sz="1400" dirty="0" smtClean="0">
                <a:latin typeface="Times New Roman" pitchFamily="18" charset="0"/>
                <a:cs typeface="Times New Roman" pitchFamily="18" charset="0"/>
              </a:rPr>
              <a:t>developed </a:t>
            </a:r>
            <a:r>
              <a:rPr lang="en-IN" sz="1400" dirty="0">
                <a:latin typeface="Times New Roman" pitchFamily="18" charset="0"/>
                <a:cs typeface="Times New Roman" pitchFamily="18" charset="0"/>
              </a:rPr>
              <a:t>into a fully </a:t>
            </a:r>
            <a:r>
              <a:rPr lang="en-IN" sz="1400" dirty="0" smtClean="0">
                <a:latin typeface="Times New Roman" pitchFamily="18" charset="0"/>
                <a:cs typeface="Times New Roman" pitchFamily="18" charset="0"/>
              </a:rPr>
              <a:t>pledged </a:t>
            </a:r>
            <a:r>
              <a:rPr lang="en-IN" sz="1400" dirty="0">
                <a:latin typeface="Times New Roman" pitchFamily="18" charset="0"/>
                <a:cs typeface="Times New Roman" pitchFamily="18" charset="0"/>
              </a:rPr>
              <a:t>application that could support the cautious traveller in an unknown location.</a:t>
            </a:r>
          </a:p>
          <a:p>
            <a:r>
              <a:rPr lang="en-IN" sz="1400" dirty="0">
                <a:latin typeface="Times New Roman" pitchFamily="18" charset="0"/>
                <a:cs typeface="Times New Roman" pitchFamily="18" charset="0"/>
              </a:rPr>
              <a:t>Of the contributing data the Chicago Crime data is the one where more data would be good to have. Also not every city in the world makes this data freely available so that is a drawback.</a:t>
            </a:r>
          </a:p>
          <a:p>
            <a:r>
              <a:rPr lang="en-IN" sz="1400" dirty="0">
                <a:latin typeface="Times New Roman" pitchFamily="18" charset="0"/>
                <a:cs typeface="Times New Roman" pitchFamily="18" charset="0"/>
              </a:rPr>
              <a:t>FourSquare proved to be a good source of data but frustrating at times. Despite having a Developer account I regularly exceeded my hourly limit locking me out for the day. This is why Pickle was used to store the captured data.</a:t>
            </a:r>
          </a:p>
        </p:txBody>
      </p:sp>
      <p:sp>
        <p:nvSpPr>
          <p:cNvPr id="4" name="Rectangle 3"/>
          <p:cNvSpPr/>
          <p:nvPr/>
        </p:nvSpPr>
        <p:spPr>
          <a:xfrm>
            <a:off x="483358" y="3657600"/>
            <a:ext cx="7772400" cy="2031325"/>
          </a:xfrm>
          <a:prstGeom prst="rect">
            <a:avLst/>
          </a:prstGeom>
        </p:spPr>
        <p:txBody>
          <a:bodyPr wrap="square">
            <a:spAutoFit/>
          </a:bodyPr>
          <a:lstStyle/>
          <a:p>
            <a:r>
              <a:rPr lang="en-IN" sz="1400" b="1" dirty="0">
                <a:latin typeface="Times New Roman" pitchFamily="18" charset="0"/>
                <a:cs typeface="Times New Roman" pitchFamily="18" charset="0"/>
              </a:rPr>
              <a:t>Further </a:t>
            </a:r>
            <a:r>
              <a:rPr lang="en-IN" sz="1400" b="1" dirty="0" smtClean="0">
                <a:latin typeface="Times New Roman" pitchFamily="18" charset="0"/>
                <a:cs typeface="Times New Roman" pitchFamily="18" charset="0"/>
              </a:rPr>
              <a:t>Development : </a:t>
            </a:r>
            <a:endParaRPr lang="en-IN" sz="1400" b="1" dirty="0">
              <a:latin typeface="Times New Roman" pitchFamily="18" charset="0"/>
              <a:cs typeface="Times New Roman" pitchFamily="18" charset="0"/>
            </a:endParaRPr>
          </a:p>
          <a:p>
            <a:endParaRPr lang="en-IN" sz="1400" dirty="0" smtClean="0">
              <a:latin typeface="Times New Roman" pitchFamily="18" charset="0"/>
              <a:cs typeface="Times New Roman" pitchFamily="18" charset="0"/>
            </a:endParaRPr>
          </a:p>
          <a:p>
            <a:r>
              <a:rPr lang="en-IN" sz="1400" dirty="0" smtClean="0">
                <a:latin typeface="Times New Roman" pitchFamily="18" charset="0"/>
                <a:cs typeface="Times New Roman" pitchFamily="18" charset="0"/>
              </a:rPr>
              <a:t>The </a:t>
            </a:r>
            <a:r>
              <a:rPr lang="en-IN" sz="1400" dirty="0">
                <a:latin typeface="Times New Roman" pitchFamily="18" charset="0"/>
                <a:cs typeface="Times New Roman" pitchFamily="18" charset="0"/>
              </a:rPr>
              <a:t>following are suggestions how this project could </a:t>
            </a:r>
            <a:r>
              <a:rPr lang="en-IN" sz="1400" dirty="0" smtClean="0">
                <a:latin typeface="Times New Roman" pitchFamily="18" charset="0"/>
                <a:cs typeface="Times New Roman" pitchFamily="18" charset="0"/>
              </a:rPr>
              <a:t>be further </a:t>
            </a:r>
            <a:r>
              <a:rPr lang="en-IN" sz="1400" dirty="0">
                <a:latin typeface="Times New Roman" pitchFamily="18" charset="0"/>
                <a:cs typeface="Times New Roman" pitchFamily="18" charset="0"/>
              </a:rPr>
              <a:t>developed:</a:t>
            </a:r>
          </a:p>
          <a:p>
            <a:pPr marL="342900" indent="-342900">
              <a:buFont typeface="+mj-lt"/>
              <a:buAutoNum type="arabicPeriod"/>
            </a:pPr>
            <a:r>
              <a:rPr lang="en-IN" sz="1400" dirty="0">
                <a:latin typeface="Times New Roman" pitchFamily="18" charset="0"/>
                <a:cs typeface="Times New Roman" pitchFamily="18" charset="0"/>
              </a:rPr>
              <a:t>Best time to visit each venue</a:t>
            </a:r>
          </a:p>
          <a:p>
            <a:pPr marL="342900" indent="-342900">
              <a:buFont typeface="+mj-lt"/>
              <a:buAutoNum type="arabicPeriod"/>
            </a:pPr>
            <a:r>
              <a:rPr lang="en-IN" sz="1400" dirty="0">
                <a:latin typeface="Times New Roman" pitchFamily="18" charset="0"/>
                <a:cs typeface="Times New Roman" pitchFamily="18" charset="0"/>
              </a:rPr>
              <a:t>Suggestions for morning, afternoon, evening and night time</a:t>
            </a:r>
          </a:p>
          <a:p>
            <a:pPr marL="342900" indent="-342900">
              <a:buFont typeface="+mj-lt"/>
              <a:buAutoNum type="arabicPeriod"/>
            </a:pPr>
            <a:r>
              <a:rPr lang="en-IN" sz="1400" dirty="0">
                <a:latin typeface="Times New Roman" pitchFamily="18" charset="0"/>
                <a:cs typeface="Times New Roman" pitchFamily="18" charset="0"/>
              </a:rPr>
              <a:t>Daily itineraries</a:t>
            </a:r>
          </a:p>
          <a:p>
            <a:pPr marL="342900" indent="-342900">
              <a:buFont typeface="+mj-lt"/>
              <a:buAutoNum type="arabicPeriod"/>
            </a:pPr>
            <a:r>
              <a:rPr lang="en-IN" sz="1400" dirty="0">
                <a:latin typeface="Times New Roman" pitchFamily="18" charset="0"/>
                <a:cs typeface="Times New Roman" pitchFamily="18" charset="0"/>
              </a:rPr>
              <a:t>Route planning and transportation</a:t>
            </a:r>
          </a:p>
          <a:p>
            <a:pPr marL="342900" indent="-342900">
              <a:buFont typeface="+mj-lt"/>
              <a:buAutoNum type="arabicPeriod"/>
            </a:pPr>
            <a:r>
              <a:rPr lang="en-IN" sz="1400" dirty="0">
                <a:latin typeface="Times New Roman" pitchFamily="18" charset="0"/>
                <a:cs typeface="Times New Roman" pitchFamily="18" charset="0"/>
              </a:rPr>
              <a:t>Time lapse of the crime in the area of the venue</a:t>
            </a:r>
          </a:p>
          <a:p>
            <a:pPr marL="342900" indent="-342900">
              <a:buFont typeface="+mj-lt"/>
              <a:buAutoNum type="arabicPeriod"/>
            </a:pPr>
            <a:r>
              <a:rPr lang="en-IN" sz="1400" dirty="0">
                <a:latin typeface="Times New Roman" pitchFamily="18" charset="0"/>
                <a:cs typeface="Times New Roman" pitchFamily="18" charset="0"/>
              </a:rPr>
              <a:t>Favourite dining preferences could be used to choose the restaurants</a:t>
            </a:r>
          </a:p>
        </p:txBody>
      </p:sp>
    </p:spTree>
    <p:extLst>
      <p:ext uri="{BB962C8B-B14F-4D97-AF65-F5344CB8AC3E}">
        <p14:creationId xmlns:p14="http://schemas.microsoft.com/office/powerpoint/2010/main" val="12454343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DATA DESCRIPTION</a:t>
            </a:r>
            <a:endParaRPr lang="en-IN" dirty="0"/>
          </a:p>
        </p:txBody>
      </p:sp>
      <p:sp>
        <p:nvSpPr>
          <p:cNvPr id="3" name="TextBox 2"/>
          <p:cNvSpPr txBox="1"/>
          <p:nvPr/>
        </p:nvSpPr>
        <p:spPr>
          <a:xfrm>
            <a:off x="457200" y="2209800"/>
            <a:ext cx="8153400" cy="3416320"/>
          </a:xfrm>
          <a:prstGeom prst="rect">
            <a:avLst/>
          </a:prstGeom>
          <a:noFill/>
        </p:spPr>
        <p:txBody>
          <a:bodyPr wrap="square" rtlCol="0">
            <a:spAutoFit/>
          </a:bodyPr>
          <a:lstStyle/>
          <a:p>
            <a:r>
              <a:rPr lang="en-IN" dirty="0">
                <a:latin typeface="Times New Roman" pitchFamily="18" charset="0"/>
                <a:cs typeface="Times New Roman" pitchFamily="18" charset="0"/>
              </a:rPr>
              <a:t>In this section, I will describe the data used to solve the problem as described previously.</a:t>
            </a:r>
          </a:p>
          <a:p>
            <a:r>
              <a:rPr lang="en-IN" dirty="0">
                <a:latin typeface="Times New Roman" pitchFamily="18" charset="0"/>
                <a:cs typeface="Times New Roman" pitchFamily="18" charset="0"/>
              </a:rPr>
              <a:t>As noted below in the Further Development Section, it is possible to attempt quite complex and sophisticated scenarios when approaching this problem. However, given the size of the project and for simplicity only the following scenario will be addressed</a:t>
            </a:r>
            <a:r>
              <a:rPr lang="en-IN" dirty="0" smtClean="0">
                <a:latin typeface="Times New Roman" pitchFamily="18" charset="0"/>
                <a:cs typeface="Times New Roman" pitchFamily="18" charset="0"/>
              </a:rPr>
              <a:t>:</a:t>
            </a:r>
            <a:endParaRPr lang="en-IN" dirty="0">
              <a:latin typeface="Times New Roman" pitchFamily="18" charset="0"/>
              <a:cs typeface="Times New Roman" pitchFamily="18" charset="0"/>
            </a:endParaRPr>
          </a:p>
          <a:p>
            <a:pPr marL="342900" indent="-342900">
              <a:buFont typeface="+mj-lt"/>
              <a:buAutoNum type="arabicPeriod"/>
            </a:pPr>
            <a:r>
              <a:rPr lang="en-IN" dirty="0">
                <a:latin typeface="Times New Roman" pitchFamily="18" charset="0"/>
                <a:cs typeface="Times New Roman" pitchFamily="18" charset="0"/>
              </a:rPr>
              <a:t>Query the </a:t>
            </a:r>
            <a:r>
              <a:rPr lang="en-IN" dirty="0" smtClean="0">
                <a:latin typeface="Times New Roman" pitchFamily="18" charset="0"/>
                <a:cs typeface="Times New Roman" pitchFamily="18" charset="0"/>
              </a:rPr>
              <a:t>Foursquare </a:t>
            </a:r>
            <a:r>
              <a:rPr lang="en-IN" dirty="0">
                <a:latin typeface="Times New Roman" pitchFamily="18" charset="0"/>
                <a:cs typeface="Times New Roman" pitchFamily="18" charset="0"/>
              </a:rPr>
              <a:t>website for the top sites in Chicago</a:t>
            </a:r>
          </a:p>
          <a:p>
            <a:pPr marL="342900" indent="-342900">
              <a:buFont typeface="+mj-lt"/>
              <a:buAutoNum type="arabicPeriod"/>
            </a:pPr>
            <a:r>
              <a:rPr lang="en-IN" dirty="0">
                <a:latin typeface="Times New Roman" pitchFamily="18" charset="0"/>
                <a:cs typeface="Times New Roman" pitchFamily="18" charset="0"/>
              </a:rPr>
              <a:t>Use the </a:t>
            </a:r>
            <a:r>
              <a:rPr lang="en-IN" dirty="0" smtClean="0">
                <a:latin typeface="Times New Roman" pitchFamily="18" charset="0"/>
                <a:cs typeface="Times New Roman" pitchFamily="18" charset="0"/>
              </a:rPr>
              <a:t>Foursquare </a:t>
            </a:r>
            <a:r>
              <a:rPr lang="en-IN" dirty="0">
                <a:latin typeface="Times New Roman" pitchFamily="18" charset="0"/>
                <a:cs typeface="Times New Roman" pitchFamily="18" charset="0"/>
              </a:rPr>
              <a:t>API to get supplemental geographical data about the top sites</a:t>
            </a:r>
          </a:p>
          <a:p>
            <a:pPr marL="342900" indent="-342900">
              <a:buFont typeface="+mj-lt"/>
              <a:buAutoNum type="arabicPeriod"/>
            </a:pPr>
            <a:r>
              <a:rPr lang="en-IN" dirty="0">
                <a:latin typeface="Times New Roman" pitchFamily="18" charset="0"/>
                <a:cs typeface="Times New Roman" pitchFamily="18" charset="0"/>
              </a:rPr>
              <a:t>Use the </a:t>
            </a:r>
            <a:r>
              <a:rPr lang="en-IN" dirty="0" smtClean="0">
                <a:latin typeface="Times New Roman" pitchFamily="18" charset="0"/>
                <a:cs typeface="Times New Roman" pitchFamily="18" charset="0"/>
              </a:rPr>
              <a:t>Foursquare </a:t>
            </a:r>
            <a:r>
              <a:rPr lang="en-IN" dirty="0">
                <a:latin typeface="Times New Roman" pitchFamily="18" charset="0"/>
                <a:cs typeface="Times New Roman" pitchFamily="18" charset="0"/>
              </a:rPr>
              <a:t>API to get top </a:t>
            </a:r>
            <a:r>
              <a:rPr lang="en-IN" dirty="0" smtClean="0">
                <a:latin typeface="Times New Roman" pitchFamily="18" charset="0"/>
                <a:cs typeface="Times New Roman" pitchFamily="18" charset="0"/>
              </a:rPr>
              <a:t>restaurant </a:t>
            </a:r>
            <a:r>
              <a:rPr lang="en-IN" dirty="0">
                <a:latin typeface="Times New Roman" pitchFamily="18" charset="0"/>
                <a:cs typeface="Times New Roman" pitchFamily="18" charset="0"/>
              </a:rPr>
              <a:t>recommendations closest to each of the top site</a:t>
            </a:r>
          </a:p>
          <a:p>
            <a:pPr marL="342900" indent="-342900">
              <a:buFont typeface="+mj-lt"/>
              <a:buAutoNum type="arabicPeriod"/>
            </a:pPr>
            <a:r>
              <a:rPr lang="en-IN" dirty="0">
                <a:latin typeface="Times New Roman" pitchFamily="18" charset="0"/>
                <a:cs typeface="Times New Roman" pitchFamily="18" charset="0"/>
              </a:rPr>
              <a:t>Use open source Chicago Crime data to provide the user with additional crime </a:t>
            </a:r>
            <a:r>
              <a:rPr lang="en-IN" dirty="0" smtClean="0">
                <a:latin typeface="Times New Roman" pitchFamily="18" charset="0"/>
                <a:cs typeface="Times New Roman" pitchFamily="18" charset="0"/>
              </a:rPr>
              <a:t>data</a:t>
            </a:r>
          </a:p>
          <a:p>
            <a:r>
              <a:rPr lang="en-IN" dirty="0">
                <a:latin typeface="Times New Roman" pitchFamily="18" charset="0"/>
                <a:cs typeface="Times New Roman" pitchFamily="18" charset="0"/>
              </a:rPr>
              <a:t>       </a:t>
            </a:r>
            <a:r>
              <a:rPr lang="en-IN" b="1" u="sng" dirty="0">
                <a:solidFill>
                  <a:schemeClr val="tx2"/>
                </a:solidFill>
                <a:latin typeface="Times New Roman" pitchFamily="18" charset="0"/>
                <a:cs typeface="Times New Roman" pitchFamily="18" charset="0"/>
              </a:rPr>
              <a:t>https://data.cityofchicago.org/d/aerh-rz74</a:t>
            </a:r>
            <a:endParaRPr lang="en-IN" b="1" u="sng" dirty="0">
              <a:solidFill>
                <a:schemeClr val="tx2"/>
              </a:solidFill>
              <a:latin typeface="Times New Roman" pitchFamily="18" charset="0"/>
              <a:cs typeface="Times New Roman" pitchFamily="18" charset="0"/>
            </a:endParaRPr>
          </a:p>
          <a:p>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16537641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VISUALISATION</a:t>
            </a:r>
            <a:endParaRPr lang="en-IN" dirty="0"/>
          </a:p>
        </p:txBody>
      </p:sp>
      <p:pic>
        <p:nvPicPr>
          <p:cNvPr id="1026" name="Picture 2" descr="C:\Users\Win10\Documents\GitHub\Coursera_Capstone\Coursera_Capstone\cases_da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200" y="2376844"/>
            <a:ext cx="5503371" cy="33528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580811" y="1792069"/>
            <a:ext cx="8153400" cy="584775"/>
          </a:xfrm>
          <a:prstGeom prst="rect">
            <a:avLst/>
          </a:prstGeom>
        </p:spPr>
        <p:txBody>
          <a:bodyPr wrap="square">
            <a:spAutoFit/>
          </a:bodyPr>
          <a:lstStyle/>
          <a:p>
            <a:r>
              <a:rPr lang="en-IN" sz="1600" dirty="0">
                <a:latin typeface="Times New Roman" pitchFamily="18" charset="0"/>
                <a:cs typeface="Times New Roman" pitchFamily="18" charset="0"/>
              </a:rPr>
              <a:t>To get a better understanding of the data we will now visualise it. The number of crimes per month, day and hour were calculated:</a:t>
            </a:r>
            <a:endParaRPr lang="en-IN" sz="1600" dirty="0">
              <a:latin typeface="Times New Roman" pitchFamily="18" charset="0"/>
              <a:cs typeface="Times New Roman" pitchFamily="18" charset="0"/>
            </a:endParaRPr>
          </a:p>
        </p:txBody>
      </p:sp>
      <p:sp>
        <p:nvSpPr>
          <p:cNvPr id="4" name="Rectangle 3"/>
          <p:cNvSpPr/>
          <p:nvPr/>
        </p:nvSpPr>
        <p:spPr>
          <a:xfrm>
            <a:off x="457198" y="5833176"/>
            <a:ext cx="8277011" cy="584775"/>
          </a:xfrm>
          <a:prstGeom prst="rect">
            <a:avLst/>
          </a:prstGeom>
        </p:spPr>
        <p:txBody>
          <a:bodyPr wrap="square">
            <a:spAutoFit/>
          </a:bodyPr>
          <a:lstStyle/>
          <a:p>
            <a:r>
              <a:rPr lang="en-IN" sz="1600" dirty="0">
                <a:latin typeface="Times New Roman" pitchFamily="18" charset="0"/>
                <a:cs typeface="Times New Roman" pitchFamily="18" charset="0"/>
              </a:rPr>
              <a:t>There is a small increase in crime reported at the weekend, Saturday and Sunday, but nothing that could be considered significant.</a:t>
            </a:r>
            <a:endParaRPr lang="en-IN" sz="1600" dirty="0">
              <a:latin typeface="Times New Roman" pitchFamily="18" charset="0"/>
              <a:cs typeface="Times New Roman" pitchFamily="18" charset="0"/>
            </a:endParaRPr>
          </a:p>
        </p:txBody>
      </p:sp>
    </p:spTree>
    <p:extLst>
      <p:ext uri="{BB962C8B-B14F-4D97-AF65-F5344CB8AC3E}">
        <p14:creationId xmlns:p14="http://schemas.microsoft.com/office/powerpoint/2010/main" val="18493211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Win10\Documents\GitHub\Coursera_Capstone\Coursera_Capstone\cases_hou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6674" y="990600"/>
            <a:ext cx="7010400" cy="435292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28516" y="5638800"/>
            <a:ext cx="9296400" cy="584775"/>
          </a:xfrm>
          <a:prstGeom prst="rect">
            <a:avLst/>
          </a:prstGeom>
        </p:spPr>
        <p:txBody>
          <a:bodyPr wrap="square">
            <a:spAutoFit/>
          </a:bodyPr>
          <a:lstStyle/>
          <a:p>
            <a:r>
              <a:rPr lang="en-IN" sz="1600" dirty="0">
                <a:latin typeface="Times New Roman" pitchFamily="18" charset="0"/>
                <a:cs typeface="Times New Roman" pitchFamily="18" charset="0"/>
              </a:rPr>
              <a:t>There is an expected fall-off in reported crime rates after midnight before elevating again after eight in the morning. There appears to be a spike around midday.</a:t>
            </a:r>
            <a:endParaRPr lang="en-IN" sz="1600" dirty="0">
              <a:latin typeface="Times New Roman" pitchFamily="18" charset="0"/>
              <a:cs typeface="Times New Roman" pitchFamily="18" charset="0"/>
            </a:endParaRPr>
          </a:p>
        </p:txBody>
      </p:sp>
    </p:spTree>
    <p:extLst>
      <p:ext uri="{BB962C8B-B14F-4D97-AF65-F5344CB8AC3E}">
        <p14:creationId xmlns:p14="http://schemas.microsoft.com/office/powerpoint/2010/main" val="1103259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75" y="1095375"/>
            <a:ext cx="8401050" cy="466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279197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399" y="989463"/>
            <a:ext cx="8153401"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217936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685800"/>
            <a:ext cx="7911670" cy="563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940110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599" y="685800"/>
            <a:ext cx="8144559" cy="5572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1606612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1265</TotalTime>
  <Words>1569</Words>
  <Application>Microsoft Office PowerPoint</Application>
  <PresentationFormat>On-screen Show (4:3)</PresentationFormat>
  <Paragraphs>112</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Waveform</vt:lpstr>
      <vt:lpstr>FINAL CAPSTONE PROJECT</vt:lpstr>
      <vt:lpstr>INTRODUCTION</vt:lpstr>
      <vt:lpstr>DATA DESCRIPTION</vt:lpstr>
      <vt:lpstr>VISUALISATION</vt:lpstr>
      <vt:lpstr>PowerPoint Presentation</vt:lpstr>
      <vt:lpstr>PowerPoint Presentation</vt:lpstr>
      <vt:lpstr>PowerPoint Presentation</vt:lpstr>
      <vt:lpstr>PowerPoint Presentation</vt:lpstr>
      <vt:lpstr>PowerPoint Presentation</vt:lpstr>
      <vt:lpstr>PowerPoint Presentation</vt:lpstr>
      <vt:lpstr>METHODOLOGY</vt:lpstr>
      <vt:lpstr>PowerPoint Presentation</vt:lpstr>
      <vt:lpstr>FURTHER VISUALISATION</vt:lpstr>
      <vt:lpstr>PowerPoint Presentation</vt:lpstr>
      <vt:lpstr>PowerPoint Presentation</vt:lpstr>
      <vt:lpstr>MODELLING</vt:lpstr>
      <vt:lpstr>PowerPoint Presentation</vt:lpstr>
      <vt:lpstr>PowerPoint Presentation</vt:lpstr>
      <vt:lpstr>PowerPoint Presentation</vt:lpstr>
      <vt:lpstr>PowerPoint Presentation</vt:lpstr>
      <vt:lpstr>RESULTS AND PREDICTION</vt:lpstr>
      <vt:lpstr>PowerPoint Presentation</vt:lpstr>
      <vt:lpstr>PowerPoint Presentation</vt:lpstr>
      <vt:lpstr>PowerPoint Presentation</vt:lpstr>
      <vt:lpstr>PowerPoint Presentation</vt:lpstr>
      <vt:lpstr>PowerPoint Presentation</vt:lpstr>
      <vt:lpstr>PowerPoint Presentation</vt:lpstr>
      <vt:lpstr>CONCLUSION &amp; FUTURE DEVELOPMENT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CAPSTONE PROJECT</dc:title>
  <dc:creator>Win10</dc:creator>
  <cp:lastModifiedBy>Windows User</cp:lastModifiedBy>
  <cp:revision>10</cp:revision>
  <dcterms:created xsi:type="dcterms:W3CDTF">2006-08-16T00:00:00Z</dcterms:created>
  <dcterms:modified xsi:type="dcterms:W3CDTF">2019-10-29T13:08:56Z</dcterms:modified>
</cp:coreProperties>
</file>

<file path=docProps/thumbnail.jpeg>
</file>